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8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9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0.xml" ContentType="application/vnd.openxmlformats-officedocument.presentationml.notesSlide+xml"/>
  <Override PartName="/ppt/tags/tag26.xml" ContentType="application/vnd.openxmlformats-officedocument.presentationml.tags+xml"/>
  <Override PartName="/ppt/notesSlides/notesSlide21.xml" ContentType="application/vnd.openxmlformats-officedocument.presentationml.notesSlide+xml"/>
  <Override PartName="/ppt/tags/tag27.xml" ContentType="application/vnd.openxmlformats-officedocument.presentationml.tags+xml"/>
  <Override PartName="/ppt/notesSlides/notesSlide22.xml" ContentType="application/vnd.openxmlformats-officedocument.presentationml.notesSlide+xml"/>
  <Override PartName="/ppt/tags/tag28.xml" ContentType="application/vnd.openxmlformats-officedocument.presentationml.tags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tags/tag29.xml" ContentType="application/vnd.openxmlformats-officedocument.presentationml.tags+xml"/>
  <Override PartName="/ppt/notesSlides/notesSlide24.xml" ContentType="application/vnd.openxmlformats-officedocument.presentationml.notesSlide+xml"/>
  <Override PartName="/ppt/charts/chart2.xml" ContentType="application/vnd.openxmlformats-officedocument.drawingml.chart+xml"/>
  <Override PartName="/ppt/tags/tag30.xml" ContentType="application/vnd.openxmlformats-officedocument.presentationml.tags+xml"/>
  <Override PartName="/ppt/notesSlides/notesSlide25.xml" ContentType="application/vnd.openxmlformats-officedocument.presentationml.notesSlide+xml"/>
  <Override PartName="/ppt/tags/tag31.xml" ContentType="application/vnd.openxmlformats-officedocument.presentationml.tags+xml"/>
  <Override PartName="/ppt/notesSlides/notesSlide26.xml" ContentType="application/vnd.openxmlformats-officedocument.presentationml.notesSlide+xml"/>
  <Override PartName="/ppt/tags/tag32.xml" ContentType="application/vnd.openxmlformats-officedocument.presentationml.tags+xml"/>
  <Override PartName="/ppt/notesSlides/notesSlide27.xml" ContentType="application/vnd.openxmlformats-officedocument.presentationml.notesSlide+xml"/>
  <Override PartName="/ppt/tags/tag33.xml" ContentType="application/vnd.openxmlformats-officedocument.presentationml.tags+xml"/>
  <Override PartName="/ppt/notesSlides/notesSlide28.xml" ContentType="application/vnd.openxmlformats-officedocument.presentationml.notesSlide+xml"/>
  <Override PartName="/ppt/tags/tag34.xml" ContentType="application/vnd.openxmlformats-officedocument.presentationml.tags+xml"/>
  <Override PartName="/ppt/notesSlides/notesSlide29.xml" ContentType="application/vnd.openxmlformats-officedocument.presentationml.notesSlide+xml"/>
  <Override PartName="/ppt/tags/tag35.xml" ContentType="application/vnd.openxmlformats-officedocument.presentationml.tags+xml"/>
  <Override PartName="/ppt/notesSlides/notesSlide30.xml" ContentType="application/vnd.openxmlformats-officedocument.presentationml.notesSlide+xml"/>
  <Override PartName="/ppt/tags/tag36.xml" ContentType="application/vnd.openxmlformats-officedocument.presentationml.tags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22" r:id="rId2"/>
  </p:sldMasterIdLst>
  <p:notesMasterIdLst>
    <p:notesMasterId r:id="rId35"/>
  </p:notesMasterIdLst>
  <p:handoutMasterIdLst>
    <p:handoutMasterId r:id="rId36"/>
  </p:handoutMasterIdLst>
  <p:sldIdLst>
    <p:sldId id="265" r:id="rId3"/>
    <p:sldId id="352" r:id="rId4"/>
    <p:sldId id="410" r:id="rId5"/>
    <p:sldId id="408" r:id="rId6"/>
    <p:sldId id="406" r:id="rId7"/>
    <p:sldId id="392" r:id="rId8"/>
    <p:sldId id="368" r:id="rId9"/>
    <p:sldId id="358" r:id="rId10"/>
    <p:sldId id="401" r:id="rId11"/>
    <p:sldId id="402" r:id="rId12"/>
    <p:sldId id="359" r:id="rId13"/>
    <p:sldId id="361" r:id="rId14"/>
    <p:sldId id="405" r:id="rId15"/>
    <p:sldId id="385" r:id="rId16"/>
    <p:sldId id="404" r:id="rId17"/>
    <p:sldId id="347" r:id="rId18"/>
    <p:sldId id="398" r:id="rId19"/>
    <p:sldId id="369" r:id="rId20"/>
    <p:sldId id="399" r:id="rId21"/>
    <p:sldId id="301" r:id="rId22"/>
    <p:sldId id="370" r:id="rId23"/>
    <p:sldId id="371" r:id="rId24"/>
    <p:sldId id="362" r:id="rId25"/>
    <p:sldId id="375" r:id="rId26"/>
    <p:sldId id="374" r:id="rId27"/>
    <p:sldId id="384" r:id="rId28"/>
    <p:sldId id="391" r:id="rId29"/>
    <p:sldId id="409" r:id="rId30"/>
    <p:sldId id="386" r:id="rId31"/>
    <p:sldId id="389" r:id="rId32"/>
    <p:sldId id="383" r:id="rId33"/>
    <p:sldId id="393" r:id="rId34"/>
  </p:sldIdLst>
  <p:sldSz cx="12192000" cy="6858000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DAFFF2"/>
    <a:srgbClr val="3E4B50"/>
    <a:srgbClr val="BC903C"/>
    <a:srgbClr val="33064E"/>
    <a:srgbClr val="0D6543"/>
    <a:srgbClr val="799055"/>
    <a:srgbClr val="703E8A"/>
    <a:srgbClr val="16A46D"/>
    <a:srgbClr val="1F7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7" autoAdjust="0"/>
    <p:restoredTop sz="89941" autoAdjust="0"/>
  </p:normalViewPr>
  <p:slideViewPr>
    <p:cSldViewPr snapToGrid="0" showGuides="1">
      <p:cViewPr>
        <p:scale>
          <a:sx n="90" d="100"/>
          <a:sy n="90" d="100"/>
        </p:scale>
        <p:origin x="-522" y="-348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Macintosh%20HD:Users:lifebythefire:Dropbox:UWM:Masters:Masters%20-%20Descriptive%20Stat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Macintosh%20HD:Users:lifebythefire:Dropbox:UWM:Masters:Masters%20-%20Descriptive%20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380329829945099E-2"/>
          <c:y val="5.4870371660735523E-2"/>
          <c:w val="0.66237372003579897"/>
          <c:h val="0.82246937882764704"/>
        </c:manualLayout>
      </c:layout>
      <c:lineChart>
        <c:grouping val="standard"/>
        <c:varyColors val="0"/>
        <c:ser>
          <c:idx val="0"/>
          <c:order val="0"/>
          <c:tx>
            <c:strRef>
              <c:f>Sheet2!$AS$11</c:f>
              <c:strCache>
                <c:ptCount val="1"/>
                <c:pt idx="0">
                  <c:v>Control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Sheet2!$AR$12:$AR$15</c:f>
              <c:strCache>
                <c:ptCount val="4"/>
                <c:pt idx="0">
                  <c:v>Baseline</c:v>
                </c:pt>
                <c:pt idx="1">
                  <c:v>Post Course</c:v>
                </c:pt>
                <c:pt idx="2">
                  <c:v>48 Hour</c:v>
                </c:pt>
                <c:pt idx="3">
                  <c:v>Two Week</c:v>
                </c:pt>
              </c:strCache>
            </c:strRef>
          </c:cat>
          <c:val>
            <c:numRef>
              <c:f>Sheet2!$AS$12:$AS$15</c:f>
              <c:numCache>
                <c:formatCode>General</c:formatCode>
                <c:ptCount val="4"/>
                <c:pt idx="0">
                  <c:v>3.53</c:v>
                </c:pt>
                <c:pt idx="1">
                  <c:v>3.7</c:v>
                </c:pt>
                <c:pt idx="2">
                  <c:v>3.23</c:v>
                </c:pt>
                <c:pt idx="3">
                  <c:v>2.91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Sheet2!$AT$11</c:f>
              <c:strCache>
                <c:ptCount val="1"/>
                <c:pt idx="0">
                  <c:v>Low Feedback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Sheet2!$AR$12:$AR$15</c:f>
              <c:strCache>
                <c:ptCount val="4"/>
                <c:pt idx="0">
                  <c:v>Baseline</c:v>
                </c:pt>
                <c:pt idx="1">
                  <c:v>Post Course</c:v>
                </c:pt>
                <c:pt idx="2">
                  <c:v>48 Hour</c:v>
                </c:pt>
                <c:pt idx="3">
                  <c:v>Two Week</c:v>
                </c:pt>
              </c:strCache>
            </c:strRef>
          </c:cat>
          <c:val>
            <c:numRef>
              <c:f>Sheet2!$AT$12:$AT$15</c:f>
              <c:numCache>
                <c:formatCode>General</c:formatCode>
                <c:ptCount val="4"/>
                <c:pt idx="0">
                  <c:v>3.81</c:v>
                </c:pt>
                <c:pt idx="1">
                  <c:v>3.91</c:v>
                </c:pt>
                <c:pt idx="2">
                  <c:v>3.54</c:v>
                </c:pt>
                <c:pt idx="3">
                  <c:v>3.09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Sheet2!$AU$11</c:f>
              <c:strCache>
                <c:ptCount val="1"/>
                <c:pt idx="0">
                  <c:v>Natural Feedback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Sheet2!$AR$12:$AR$15</c:f>
              <c:strCache>
                <c:ptCount val="4"/>
                <c:pt idx="0">
                  <c:v>Baseline</c:v>
                </c:pt>
                <c:pt idx="1">
                  <c:v>Post Course</c:v>
                </c:pt>
                <c:pt idx="2">
                  <c:v>48 Hour</c:v>
                </c:pt>
                <c:pt idx="3">
                  <c:v>Two Week</c:v>
                </c:pt>
              </c:strCache>
            </c:strRef>
          </c:cat>
          <c:val>
            <c:numRef>
              <c:f>Sheet2!$AU$12:$AU$15</c:f>
              <c:numCache>
                <c:formatCode>General</c:formatCode>
                <c:ptCount val="4"/>
                <c:pt idx="0">
                  <c:v>3.84</c:v>
                </c:pt>
                <c:pt idx="1">
                  <c:v>4.92</c:v>
                </c:pt>
                <c:pt idx="2">
                  <c:v>4.34</c:v>
                </c:pt>
                <c:pt idx="3">
                  <c:v>3.85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966208"/>
        <c:axId val="81967744"/>
      </c:lineChart>
      <c:catAx>
        <c:axId val="81966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967744"/>
        <c:crosses val="autoZero"/>
        <c:auto val="1"/>
        <c:lblAlgn val="ctr"/>
        <c:lblOffset val="100"/>
        <c:noMultiLvlLbl val="0"/>
      </c:catAx>
      <c:valAx>
        <c:axId val="81967744"/>
        <c:scaling>
          <c:orientation val="minMax"/>
          <c:max val="5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96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443042669125451"/>
          <c:y val="9.2918636478818109E-2"/>
          <c:w val="0.19386575017937138"/>
          <c:h val="0.72371698818730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826052724938598"/>
          <c:y val="5.7893289328932895E-2"/>
          <c:w val="0.60675140854386334"/>
          <c:h val="0.82246937882764704"/>
        </c:manualLayout>
      </c:layout>
      <c:lineChart>
        <c:grouping val="standard"/>
        <c:varyColors val="0"/>
        <c:ser>
          <c:idx val="0"/>
          <c:order val="0"/>
          <c:tx>
            <c:strRef>
              <c:f>Sheet2!$V$41</c:f>
              <c:strCache>
                <c:ptCount val="1"/>
                <c:pt idx="0">
                  <c:v>Control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Sheet2!$W$40:$X$40</c:f>
              <c:strCache>
                <c:ptCount val="2"/>
                <c:pt idx="0">
                  <c:v>Baseline</c:v>
                </c:pt>
                <c:pt idx="1">
                  <c:v>Post Course</c:v>
                </c:pt>
              </c:strCache>
            </c:strRef>
          </c:cat>
          <c:val>
            <c:numRef>
              <c:f>Sheet2!$W$41:$X$41</c:f>
              <c:numCache>
                <c:formatCode>General</c:formatCode>
                <c:ptCount val="2"/>
                <c:pt idx="0">
                  <c:v>2.09</c:v>
                </c:pt>
                <c:pt idx="1">
                  <c:v>2.44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Sheet2!$V$42</c:f>
              <c:strCache>
                <c:ptCount val="1"/>
                <c:pt idx="0">
                  <c:v>Low Feedback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0"/>
            <c:bubble3D val="0"/>
          </c:dPt>
          <c:dPt>
            <c:idx val="1"/>
            <c:bubble3D val="0"/>
          </c:dPt>
          <c:cat>
            <c:strRef>
              <c:f>Sheet2!$W$40:$X$40</c:f>
              <c:strCache>
                <c:ptCount val="2"/>
                <c:pt idx="0">
                  <c:v>Baseline</c:v>
                </c:pt>
                <c:pt idx="1">
                  <c:v>Post Course</c:v>
                </c:pt>
              </c:strCache>
            </c:strRef>
          </c:cat>
          <c:val>
            <c:numRef>
              <c:f>Sheet2!$W$42:$X$42</c:f>
              <c:numCache>
                <c:formatCode>General</c:formatCode>
                <c:ptCount val="2"/>
                <c:pt idx="0">
                  <c:v>2.2599999999999998</c:v>
                </c:pt>
                <c:pt idx="1">
                  <c:v>2.97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Sheet2!$V$43</c:f>
              <c:strCache>
                <c:ptCount val="1"/>
                <c:pt idx="0">
                  <c:v>Natural Feedback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Pt>
            <c:idx val="1"/>
            <c:bubble3D val="0"/>
          </c:dPt>
          <c:cat>
            <c:strRef>
              <c:f>Sheet2!$W$40:$X$40</c:f>
              <c:strCache>
                <c:ptCount val="2"/>
                <c:pt idx="0">
                  <c:v>Baseline</c:v>
                </c:pt>
                <c:pt idx="1">
                  <c:v>Post Course</c:v>
                </c:pt>
              </c:strCache>
            </c:strRef>
          </c:cat>
          <c:val>
            <c:numRef>
              <c:f>Sheet2!$W$43:$X$43</c:f>
              <c:numCache>
                <c:formatCode>General</c:formatCode>
                <c:ptCount val="2"/>
                <c:pt idx="0">
                  <c:v>1.67</c:v>
                </c:pt>
                <c:pt idx="1">
                  <c:v>3.91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749056"/>
        <c:axId val="78754944"/>
      </c:lineChart>
      <c:catAx>
        <c:axId val="78749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54944"/>
        <c:crosses val="autoZero"/>
        <c:auto val="1"/>
        <c:lblAlgn val="ctr"/>
        <c:lblOffset val="100"/>
        <c:noMultiLvlLbl val="0"/>
      </c:catAx>
      <c:valAx>
        <c:axId val="78754944"/>
        <c:scaling>
          <c:orientation val="minMax"/>
          <c:max val="4"/>
          <c:min val="1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49056"/>
        <c:crosses val="autoZero"/>
        <c:crossBetween val="between"/>
        <c:majorUnit val="0.2"/>
        <c:minorUnit val="0.04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14785316412528"/>
          <c:y val="0.93423113091520493"/>
          <c:w val="0.6457095900356018"/>
          <c:h val="6.57688690847951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27683E-B040-48EB-9394-156D6E369DA6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85FABC70-87E4-421C-950C-E2CF8960FABF}">
      <dgm:prSet phldrT="[Text]" custT="1"/>
      <dgm:spPr/>
      <dgm:t>
        <a:bodyPr/>
        <a:lstStyle/>
        <a:p>
          <a:r>
            <a:rPr lang="en-US" sz="3600" dirty="0" smtClean="0"/>
            <a:t>Base-line</a:t>
          </a:r>
          <a:endParaRPr lang="en-US" sz="3600" dirty="0"/>
        </a:p>
      </dgm:t>
    </dgm:pt>
    <dgm:pt modelId="{9CC90994-E388-4EEF-9B7E-E76784E7ADE5}" type="parTrans" cxnId="{B553B45D-06AA-41E0-A00F-7F49B9824E29}">
      <dgm:prSet/>
      <dgm:spPr/>
      <dgm:t>
        <a:bodyPr/>
        <a:lstStyle/>
        <a:p>
          <a:endParaRPr lang="en-US" sz="2000"/>
        </a:p>
      </dgm:t>
    </dgm:pt>
    <dgm:pt modelId="{37B6319F-96C2-4739-A583-D0123FB2BAE7}" type="sibTrans" cxnId="{B553B45D-06AA-41E0-A00F-7F49B9824E29}">
      <dgm:prSet custT="1"/>
      <dgm:spPr/>
      <dgm:t>
        <a:bodyPr/>
        <a:lstStyle/>
        <a:p>
          <a:endParaRPr lang="en-US" sz="1600"/>
        </a:p>
      </dgm:t>
    </dgm:pt>
    <dgm:pt modelId="{C0B9985B-089A-44BE-B289-355FE848E76C}">
      <dgm:prSet phldrT="[Text]" custT="1"/>
      <dgm:spPr/>
      <dgm:t>
        <a:bodyPr/>
        <a:lstStyle/>
        <a:p>
          <a:r>
            <a:rPr lang="en-US" sz="3600" dirty="0" smtClean="0"/>
            <a:t>Intervention: </a:t>
          </a:r>
        </a:p>
        <a:p>
          <a:r>
            <a:rPr lang="en-US" sz="3600" dirty="0" smtClean="0"/>
            <a:t>Evoke + Reinforcement</a:t>
          </a:r>
        </a:p>
        <a:p>
          <a:r>
            <a:rPr lang="en-US" sz="3600" dirty="0" smtClean="0"/>
            <a:t>Evoke Only</a:t>
          </a:r>
        </a:p>
        <a:p>
          <a:r>
            <a:rPr lang="en-US" sz="3600" dirty="0" smtClean="0"/>
            <a:t>Control</a:t>
          </a:r>
          <a:endParaRPr lang="en-US" sz="3600" dirty="0"/>
        </a:p>
      </dgm:t>
    </dgm:pt>
    <dgm:pt modelId="{8B7B4A40-6F2C-4342-8B98-DE937B8DC468}" type="parTrans" cxnId="{955170F6-B3FE-475B-BAD1-F27FC4146608}">
      <dgm:prSet/>
      <dgm:spPr/>
      <dgm:t>
        <a:bodyPr/>
        <a:lstStyle/>
        <a:p>
          <a:endParaRPr lang="en-US" sz="2000"/>
        </a:p>
      </dgm:t>
    </dgm:pt>
    <dgm:pt modelId="{C569419C-7A41-4333-95A8-1E32193786CD}" type="sibTrans" cxnId="{955170F6-B3FE-475B-BAD1-F27FC4146608}">
      <dgm:prSet custT="1"/>
      <dgm:spPr/>
      <dgm:t>
        <a:bodyPr/>
        <a:lstStyle/>
        <a:p>
          <a:endParaRPr lang="en-US" sz="1600"/>
        </a:p>
      </dgm:t>
    </dgm:pt>
    <dgm:pt modelId="{2261268A-242C-4D23-A6C0-55ED9B4BA5C0}">
      <dgm:prSet phldrT="[Text]" custT="1"/>
      <dgm:spPr/>
      <dgm:t>
        <a:bodyPr/>
        <a:lstStyle/>
        <a:p>
          <a:r>
            <a:rPr lang="en-US" sz="3200" dirty="0" smtClean="0"/>
            <a:t>Post</a:t>
          </a:r>
          <a:endParaRPr lang="en-US" sz="3200" dirty="0"/>
        </a:p>
      </dgm:t>
    </dgm:pt>
    <dgm:pt modelId="{BE5C054A-5190-40B7-BCB8-6F0A78659EE6}" type="parTrans" cxnId="{FD813A0C-2E68-4E86-B9BE-C97EB39B1A4F}">
      <dgm:prSet/>
      <dgm:spPr/>
      <dgm:t>
        <a:bodyPr/>
        <a:lstStyle/>
        <a:p>
          <a:endParaRPr lang="en-US" sz="2000"/>
        </a:p>
      </dgm:t>
    </dgm:pt>
    <dgm:pt modelId="{945B0BD9-0165-4B4B-AD26-B719E0259D8D}" type="sibTrans" cxnId="{FD813A0C-2E68-4E86-B9BE-C97EB39B1A4F}">
      <dgm:prSet custT="1"/>
      <dgm:spPr/>
      <dgm:t>
        <a:bodyPr/>
        <a:lstStyle/>
        <a:p>
          <a:endParaRPr lang="en-US" sz="1600"/>
        </a:p>
      </dgm:t>
    </dgm:pt>
    <dgm:pt modelId="{AC1980B7-C805-4568-91BE-1712CA59F300}">
      <dgm:prSet phldrT="[Text]" custT="1"/>
      <dgm:spPr/>
      <dgm:t>
        <a:bodyPr/>
        <a:lstStyle/>
        <a:p>
          <a:r>
            <a:rPr lang="en-US" sz="3200" dirty="0" smtClean="0"/>
            <a:t>48-hour</a:t>
          </a:r>
          <a:endParaRPr lang="en-US" sz="3200" dirty="0"/>
        </a:p>
      </dgm:t>
    </dgm:pt>
    <dgm:pt modelId="{9B37F233-C167-42A0-8E4D-232818CD4D6C}" type="parTrans" cxnId="{F4CD205E-0EFA-49C8-95D2-A4D4B95D8C92}">
      <dgm:prSet/>
      <dgm:spPr/>
      <dgm:t>
        <a:bodyPr/>
        <a:lstStyle/>
        <a:p>
          <a:endParaRPr lang="en-US" sz="2000"/>
        </a:p>
      </dgm:t>
    </dgm:pt>
    <dgm:pt modelId="{E10FFA13-2316-49BA-8619-F530FD849E48}" type="sibTrans" cxnId="{F4CD205E-0EFA-49C8-95D2-A4D4B95D8C92}">
      <dgm:prSet custT="1"/>
      <dgm:spPr/>
      <dgm:t>
        <a:bodyPr/>
        <a:lstStyle/>
        <a:p>
          <a:endParaRPr lang="en-US" sz="1600"/>
        </a:p>
      </dgm:t>
    </dgm:pt>
    <dgm:pt modelId="{27857B3E-025C-4487-8FBC-7DDF6C6B4658}">
      <dgm:prSet phldrT="[Text]" custT="1"/>
      <dgm:spPr/>
      <dgm:t>
        <a:bodyPr/>
        <a:lstStyle/>
        <a:p>
          <a:r>
            <a:rPr lang="en-US" sz="3200" dirty="0" smtClean="0"/>
            <a:t>2-week</a:t>
          </a:r>
          <a:endParaRPr lang="en-US" sz="3200" dirty="0"/>
        </a:p>
      </dgm:t>
    </dgm:pt>
    <dgm:pt modelId="{52F2BD6C-1ACF-40E8-9952-C206A3F49291}" type="parTrans" cxnId="{1FE078CC-28A7-4AD6-9252-0DC4089E7AE7}">
      <dgm:prSet/>
      <dgm:spPr/>
      <dgm:t>
        <a:bodyPr/>
        <a:lstStyle/>
        <a:p>
          <a:endParaRPr lang="en-US" sz="2000"/>
        </a:p>
      </dgm:t>
    </dgm:pt>
    <dgm:pt modelId="{77FD8315-8C7B-4F43-A7F2-96734CFB450B}" type="sibTrans" cxnId="{1FE078CC-28A7-4AD6-9252-0DC4089E7AE7}">
      <dgm:prSet/>
      <dgm:spPr/>
      <dgm:t>
        <a:bodyPr/>
        <a:lstStyle/>
        <a:p>
          <a:endParaRPr lang="en-US" sz="2000"/>
        </a:p>
      </dgm:t>
    </dgm:pt>
    <dgm:pt modelId="{A355714E-A8DD-469D-9D99-E333AA4323C2}" type="pres">
      <dgm:prSet presAssocID="{F427683E-B040-48EB-9394-156D6E369DA6}" presName="Name0" presStyleCnt="0">
        <dgm:presLayoutVars>
          <dgm:dir/>
          <dgm:resizeHandles val="exact"/>
        </dgm:presLayoutVars>
      </dgm:prSet>
      <dgm:spPr/>
    </dgm:pt>
    <dgm:pt modelId="{9A6FE289-5520-4E08-9366-DF8E6287BE53}" type="pres">
      <dgm:prSet presAssocID="{85FABC70-87E4-421C-950C-E2CF8960FAB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0E2D1-43FC-49A6-AF51-E067D0A92B7B}" type="pres">
      <dgm:prSet presAssocID="{37B6319F-96C2-4739-A583-D0123FB2BAE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41F0EEF3-3430-4E57-828E-7D234C7378FE}" type="pres">
      <dgm:prSet presAssocID="{37B6319F-96C2-4739-A583-D0123FB2BAE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0C643B26-300F-40A9-B7A6-1EF01197881F}" type="pres">
      <dgm:prSet presAssocID="{C0B9985B-089A-44BE-B289-355FE848E76C}" presName="node" presStyleLbl="node1" presStyleIdx="1" presStyleCnt="5" custScaleX="254209" custScaleY="105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0EB7F-EFE2-4051-BF54-E9527E479BBE}" type="pres">
      <dgm:prSet presAssocID="{C569419C-7A41-4333-95A8-1E32193786C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B8A39E1E-1CCB-4175-B37C-3AE24ACA073D}" type="pres">
      <dgm:prSet presAssocID="{C569419C-7A41-4333-95A8-1E32193786C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2D1364B-AF16-4551-A406-F6CA5A38B5B2}" type="pres">
      <dgm:prSet presAssocID="{2261268A-242C-4D23-A6C0-55ED9B4BA5C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E9176-A3F3-489B-9469-D3E6ADCEBE08}" type="pres">
      <dgm:prSet presAssocID="{945B0BD9-0165-4B4B-AD26-B719E0259D8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7BCD2BD-FBC7-4B6B-9BFE-96E9DECF88C0}" type="pres">
      <dgm:prSet presAssocID="{945B0BD9-0165-4B4B-AD26-B719E0259D8D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E0AC6F48-F8F0-42BC-A8F2-010719FADFD3}" type="pres">
      <dgm:prSet presAssocID="{AC1980B7-C805-4568-91BE-1712CA59F30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F1ECA-7F71-4DFA-A3D1-BAB5F611D820}" type="pres">
      <dgm:prSet presAssocID="{E10FFA13-2316-49BA-8619-F530FD849E4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24B51088-CA61-4149-9D35-951916EA8A92}" type="pres">
      <dgm:prSet presAssocID="{E10FFA13-2316-49BA-8619-F530FD849E48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DE573E50-7C04-4403-B5B2-50C139BA1457}" type="pres">
      <dgm:prSet presAssocID="{27857B3E-025C-4487-8FBC-7DDF6C6B465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7FE6EB-503F-4AD2-B230-57AF4985388A}" type="presOf" srcId="{27857B3E-025C-4487-8FBC-7DDF6C6B4658}" destId="{DE573E50-7C04-4403-B5B2-50C139BA1457}" srcOrd="0" destOrd="0" presId="urn:microsoft.com/office/officeart/2005/8/layout/process1"/>
    <dgm:cxn modelId="{22C2C8F3-0299-4EC7-A87E-DCDA08F5119C}" type="presOf" srcId="{85FABC70-87E4-421C-950C-E2CF8960FABF}" destId="{9A6FE289-5520-4E08-9366-DF8E6287BE53}" srcOrd="0" destOrd="0" presId="urn:microsoft.com/office/officeart/2005/8/layout/process1"/>
    <dgm:cxn modelId="{CA2F5104-B5C4-4473-A3FD-637EFD599352}" type="presOf" srcId="{2261268A-242C-4D23-A6C0-55ED9B4BA5C0}" destId="{D2D1364B-AF16-4551-A406-F6CA5A38B5B2}" srcOrd="0" destOrd="0" presId="urn:microsoft.com/office/officeart/2005/8/layout/process1"/>
    <dgm:cxn modelId="{1FE078CC-28A7-4AD6-9252-0DC4089E7AE7}" srcId="{F427683E-B040-48EB-9394-156D6E369DA6}" destId="{27857B3E-025C-4487-8FBC-7DDF6C6B4658}" srcOrd="4" destOrd="0" parTransId="{52F2BD6C-1ACF-40E8-9952-C206A3F49291}" sibTransId="{77FD8315-8C7B-4F43-A7F2-96734CFB450B}"/>
    <dgm:cxn modelId="{24DBD164-220C-4EE8-8F63-0F2DE3E4B40C}" type="presOf" srcId="{945B0BD9-0165-4B4B-AD26-B719E0259D8D}" destId="{8AAE9176-A3F3-489B-9469-D3E6ADCEBE08}" srcOrd="0" destOrd="0" presId="urn:microsoft.com/office/officeart/2005/8/layout/process1"/>
    <dgm:cxn modelId="{1381A1E6-F038-4C32-8D18-92805DEBC394}" type="presOf" srcId="{C569419C-7A41-4333-95A8-1E32193786CD}" destId="{FA20EB7F-EFE2-4051-BF54-E9527E479BBE}" srcOrd="0" destOrd="0" presId="urn:microsoft.com/office/officeart/2005/8/layout/process1"/>
    <dgm:cxn modelId="{955170F6-B3FE-475B-BAD1-F27FC4146608}" srcId="{F427683E-B040-48EB-9394-156D6E369DA6}" destId="{C0B9985B-089A-44BE-B289-355FE848E76C}" srcOrd="1" destOrd="0" parTransId="{8B7B4A40-6F2C-4342-8B98-DE937B8DC468}" sibTransId="{C569419C-7A41-4333-95A8-1E32193786CD}"/>
    <dgm:cxn modelId="{F4CD205E-0EFA-49C8-95D2-A4D4B95D8C92}" srcId="{F427683E-B040-48EB-9394-156D6E369DA6}" destId="{AC1980B7-C805-4568-91BE-1712CA59F300}" srcOrd="3" destOrd="0" parTransId="{9B37F233-C167-42A0-8E4D-232818CD4D6C}" sibTransId="{E10FFA13-2316-49BA-8619-F530FD849E48}"/>
    <dgm:cxn modelId="{3EAA1D6A-FC90-47FE-BB1C-8A8BDEC0C189}" type="presOf" srcId="{AC1980B7-C805-4568-91BE-1712CA59F300}" destId="{E0AC6F48-F8F0-42BC-A8F2-010719FADFD3}" srcOrd="0" destOrd="0" presId="urn:microsoft.com/office/officeart/2005/8/layout/process1"/>
    <dgm:cxn modelId="{C65E6F1D-9FDD-4C81-A0A4-4C8B937A3EE8}" type="presOf" srcId="{F427683E-B040-48EB-9394-156D6E369DA6}" destId="{A355714E-A8DD-469D-9D99-E333AA4323C2}" srcOrd="0" destOrd="0" presId="urn:microsoft.com/office/officeart/2005/8/layout/process1"/>
    <dgm:cxn modelId="{FD813A0C-2E68-4E86-B9BE-C97EB39B1A4F}" srcId="{F427683E-B040-48EB-9394-156D6E369DA6}" destId="{2261268A-242C-4D23-A6C0-55ED9B4BA5C0}" srcOrd="2" destOrd="0" parTransId="{BE5C054A-5190-40B7-BCB8-6F0A78659EE6}" sibTransId="{945B0BD9-0165-4B4B-AD26-B719E0259D8D}"/>
    <dgm:cxn modelId="{D8C790D6-ADAB-4331-8ADA-B8A38884C8A7}" type="presOf" srcId="{37B6319F-96C2-4739-A583-D0123FB2BAE7}" destId="{FEF0E2D1-43FC-49A6-AF51-E067D0A92B7B}" srcOrd="0" destOrd="0" presId="urn:microsoft.com/office/officeart/2005/8/layout/process1"/>
    <dgm:cxn modelId="{D4BB83FE-562D-4ED7-A7D5-718E1B7207C1}" type="presOf" srcId="{E10FFA13-2316-49BA-8619-F530FD849E48}" destId="{24B51088-CA61-4149-9D35-951916EA8A92}" srcOrd="1" destOrd="0" presId="urn:microsoft.com/office/officeart/2005/8/layout/process1"/>
    <dgm:cxn modelId="{4C55FEA5-9C2A-412C-BC80-0723695B642D}" type="presOf" srcId="{E10FFA13-2316-49BA-8619-F530FD849E48}" destId="{F1AF1ECA-7F71-4DFA-A3D1-BAB5F611D820}" srcOrd="0" destOrd="0" presId="urn:microsoft.com/office/officeart/2005/8/layout/process1"/>
    <dgm:cxn modelId="{A3378B6B-35EA-4C05-AA9F-3932BCD55432}" type="presOf" srcId="{37B6319F-96C2-4739-A583-D0123FB2BAE7}" destId="{41F0EEF3-3430-4E57-828E-7D234C7378FE}" srcOrd="1" destOrd="0" presId="urn:microsoft.com/office/officeart/2005/8/layout/process1"/>
    <dgm:cxn modelId="{B553B45D-06AA-41E0-A00F-7F49B9824E29}" srcId="{F427683E-B040-48EB-9394-156D6E369DA6}" destId="{85FABC70-87E4-421C-950C-E2CF8960FABF}" srcOrd="0" destOrd="0" parTransId="{9CC90994-E388-4EEF-9B7E-E76784E7ADE5}" sibTransId="{37B6319F-96C2-4739-A583-D0123FB2BAE7}"/>
    <dgm:cxn modelId="{FA7EB354-CEFF-4D4E-9F30-551782EC8E31}" type="presOf" srcId="{C569419C-7A41-4333-95A8-1E32193786CD}" destId="{B8A39E1E-1CCB-4175-B37C-3AE24ACA073D}" srcOrd="1" destOrd="0" presId="urn:microsoft.com/office/officeart/2005/8/layout/process1"/>
    <dgm:cxn modelId="{F05EE598-5CF0-4EA3-8A01-A527C195AADC}" type="presOf" srcId="{C0B9985B-089A-44BE-B289-355FE848E76C}" destId="{0C643B26-300F-40A9-B7A6-1EF01197881F}" srcOrd="0" destOrd="0" presId="urn:microsoft.com/office/officeart/2005/8/layout/process1"/>
    <dgm:cxn modelId="{21066D1B-659C-42BE-82CB-9E80AEFC2369}" type="presOf" srcId="{945B0BD9-0165-4B4B-AD26-B719E0259D8D}" destId="{17BCD2BD-FBC7-4B6B-9BFE-96E9DECF88C0}" srcOrd="1" destOrd="0" presId="urn:microsoft.com/office/officeart/2005/8/layout/process1"/>
    <dgm:cxn modelId="{12306CE0-1290-489D-8D9E-AA34A50EFDD1}" type="presParOf" srcId="{A355714E-A8DD-469D-9D99-E333AA4323C2}" destId="{9A6FE289-5520-4E08-9366-DF8E6287BE53}" srcOrd="0" destOrd="0" presId="urn:microsoft.com/office/officeart/2005/8/layout/process1"/>
    <dgm:cxn modelId="{77DC67F3-F094-4E77-933F-1BAC71C4775C}" type="presParOf" srcId="{A355714E-A8DD-469D-9D99-E333AA4323C2}" destId="{FEF0E2D1-43FC-49A6-AF51-E067D0A92B7B}" srcOrd="1" destOrd="0" presId="urn:microsoft.com/office/officeart/2005/8/layout/process1"/>
    <dgm:cxn modelId="{7E7DA724-1F4A-4704-B5FA-26E4581AEE37}" type="presParOf" srcId="{FEF0E2D1-43FC-49A6-AF51-E067D0A92B7B}" destId="{41F0EEF3-3430-4E57-828E-7D234C7378FE}" srcOrd="0" destOrd="0" presId="urn:microsoft.com/office/officeart/2005/8/layout/process1"/>
    <dgm:cxn modelId="{CE277747-2788-4CE3-B0A0-8CB5608178B5}" type="presParOf" srcId="{A355714E-A8DD-469D-9D99-E333AA4323C2}" destId="{0C643B26-300F-40A9-B7A6-1EF01197881F}" srcOrd="2" destOrd="0" presId="urn:microsoft.com/office/officeart/2005/8/layout/process1"/>
    <dgm:cxn modelId="{DCF5F96C-380A-45C6-BE86-EC5D4745DCC5}" type="presParOf" srcId="{A355714E-A8DD-469D-9D99-E333AA4323C2}" destId="{FA20EB7F-EFE2-4051-BF54-E9527E479BBE}" srcOrd="3" destOrd="0" presId="urn:microsoft.com/office/officeart/2005/8/layout/process1"/>
    <dgm:cxn modelId="{6A2170B8-84FC-47FD-974F-B785C038774E}" type="presParOf" srcId="{FA20EB7F-EFE2-4051-BF54-E9527E479BBE}" destId="{B8A39E1E-1CCB-4175-B37C-3AE24ACA073D}" srcOrd="0" destOrd="0" presId="urn:microsoft.com/office/officeart/2005/8/layout/process1"/>
    <dgm:cxn modelId="{8169A9C0-A735-4B80-9F87-DE93E73B0F3E}" type="presParOf" srcId="{A355714E-A8DD-469D-9D99-E333AA4323C2}" destId="{D2D1364B-AF16-4551-A406-F6CA5A38B5B2}" srcOrd="4" destOrd="0" presId="urn:microsoft.com/office/officeart/2005/8/layout/process1"/>
    <dgm:cxn modelId="{DB5D64FB-7E50-47BA-BD41-FD99C434A675}" type="presParOf" srcId="{A355714E-A8DD-469D-9D99-E333AA4323C2}" destId="{8AAE9176-A3F3-489B-9469-D3E6ADCEBE08}" srcOrd="5" destOrd="0" presId="urn:microsoft.com/office/officeart/2005/8/layout/process1"/>
    <dgm:cxn modelId="{6B6CAABA-5FB2-488E-B4A7-D080E39F387B}" type="presParOf" srcId="{8AAE9176-A3F3-489B-9469-D3E6ADCEBE08}" destId="{17BCD2BD-FBC7-4B6B-9BFE-96E9DECF88C0}" srcOrd="0" destOrd="0" presId="urn:microsoft.com/office/officeart/2005/8/layout/process1"/>
    <dgm:cxn modelId="{00D54DC0-AEE0-40DD-910D-E33B237746B5}" type="presParOf" srcId="{A355714E-A8DD-469D-9D99-E333AA4323C2}" destId="{E0AC6F48-F8F0-42BC-A8F2-010719FADFD3}" srcOrd="6" destOrd="0" presId="urn:microsoft.com/office/officeart/2005/8/layout/process1"/>
    <dgm:cxn modelId="{191A9A5B-1A39-44D8-B0BD-C194AE2BC243}" type="presParOf" srcId="{A355714E-A8DD-469D-9D99-E333AA4323C2}" destId="{F1AF1ECA-7F71-4DFA-A3D1-BAB5F611D820}" srcOrd="7" destOrd="0" presId="urn:microsoft.com/office/officeart/2005/8/layout/process1"/>
    <dgm:cxn modelId="{33505D8C-A23E-45B7-A618-75F34494F912}" type="presParOf" srcId="{F1AF1ECA-7F71-4DFA-A3D1-BAB5F611D820}" destId="{24B51088-CA61-4149-9D35-951916EA8A92}" srcOrd="0" destOrd="0" presId="urn:microsoft.com/office/officeart/2005/8/layout/process1"/>
    <dgm:cxn modelId="{2765DDEE-15CC-4BAD-96ED-C5EDABD4450C}" type="presParOf" srcId="{A355714E-A8DD-469D-9D99-E333AA4323C2}" destId="{DE573E50-7C04-4403-B5B2-50C139BA145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55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90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755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13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56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617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499F7-991D-4F0E-8E2C-047C2C976192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1377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499F7-991D-4F0E-8E2C-047C2C976192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909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499F7-991D-4F0E-8E2C-047C2C976192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24350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499F7-991D-4F0E-8E2C-047C2C976192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5939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11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337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640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712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439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64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16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624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969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58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75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895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778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7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4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26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7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11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66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68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E303-B238-401A-9429-EB3DBF0B72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F67-6238-4653-94B0-2F45370913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16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E303-B238-401A-9429-EB3DBF0B72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F67-6238-4653-94B0-2F45370913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7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E303-B238-401A-9429-EB3DBF0B72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F67-6238-4653-94B0-2F45370913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85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E303-B238-401A-9429-EB3DBF0B72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F67-6238-4653-94B0-2F45370913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2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E303-B238-401A-9429-EB3DBF0B72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F67-6238-4653-94B0-2F45370913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23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E303-B238-401A-9429-EB3DBF0B72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F67-6238-4653-94B0-2F45370913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90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E303-B238-401A-9429-EB3DBF0B72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F67-6238-4653-94B0-2F45370913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28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E303-B238-401A-9429-EB3DBF0B72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F67-6238-4653-94B0-2F45370913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2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E303-B238-401A-9429-EB3DBF0B72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F67-6238-4653-94B0-2F45370913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31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E303-B238-401A-9429-EB3DBF0B72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F67-6238-4653-94B0-2F45370913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38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E303-B238-401A-9429-EB3DBF0B72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F67-6238-4653-94B0-2F45370913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86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7E303-B238-401A-9429-EB3DBF0B72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4AF67-6238-4653-94B0-2F45370913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38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5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Relationship Id="rId4" Type="http://schemas.openxmlformats.org/officeDocument/2006/relationships/chart" Target="../charts/char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chart" Target="../charts/char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Relationship Id="rId4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0531" y="712655"/>
            <a:ext cx="11459542" cy="3307915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5400" dirty="0" smtClean="0">
                <a:ln w="0"/>
                <a:latin typeface="+mn-lt"/>
              </a:rPr>
              <a:t>Awareness, Courage, Love and Social Connection:</a:t>
            </a:r>
            <a:br>
              <a:rPr lang="en-US" sz="5400" dirty="0" smtClean="0">
                <a:ln w="0"/>
                <a:latin typeface="+mn-lt"/>
              </a:rPr>
            </a:br>
            <a:r>
              <a:rPr lang="en-US" sz="2800" dirty="0" smtClean="0">
                <a:ln w="0"/>
                <a:latin typeface="+mn-lt"/>
              </a:rPr>
              <a:t>A Laboratory-Based Component Process Study</a:t>
            </a:r>
            <a:r>
              <a:rPr 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/>
            </a:r>
            <a:br>
              <a:rPr 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/>
            </a:r>
            <a:br>
              <a:rPr 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/>
            </a:r>
            <a:br>
              <a:rPr 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/>
            </a:r>
            <a:br>
              <a:rPr 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/>
            </a:r>
            <a:br>
              <a:rPr 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/>
            </a:r>
            <a:br>
              <a:rPr 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/>
            </a:r>
            <a:br>
              <a:rPr 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endParaRPr lang="en-US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755" y="3307353"/>
            <a:ext cx="123313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 w="0"/>
              </a:rPr>
              <a:t>Adam Kuczynski, University of Washington</a:t>
            </a:r>
            <a:br>
              <a:rPr lang="en-US" sz="3200" dirty="0">
                <a:ln w="0"/>
              </a:rPr>
            </a:br>
            <a:r>
              <a:rPr lang="en-US" sz="3200" dirty="0">
                <a:ln w="0"/>
              </a:rPr>
              <a:t>Jonathan </a:t>
            </a:r>
            <a:r>
              <a:rPr lang="en-US" sz="3200" dirty="0" err="1">
                <a:ln w="0"/>
              </a:rPr>
              <a:t>Kanter</a:t>
            </a:r>
            <a:r>
              <a:rPr lang="en-US" sz="3200" dirty="0">
                <a:ln w="0"/>
              </a:rPr>
              <a:t>, Ph.D., University of Washington</a:t>
            </a:r>
            <a:br>
              <a:rPr lang="en-US" sz="3200" dirty="0">
                <a:ln w="0"/>
              </a:rPr>
            </a:br>
            <a:r>
              <a:rPr lang="en-US" sz="3200" dirty="0">
                <a:ln w="0"/>
              </a:rPr>
              <a:t>Kevin Haworth, University of </a:t>
            </a:r>
            <a:r>
              <a:rPr lang="en-US" sz="3200" dirty="0" smtClean="0">
                <a:ln w="0"/>
              </a:rPr>
              <a:t>Wisconsin-Milwaukee</a:t>
            </a:r>
            <a:r>
              <a:rPr lang="en-US" sz="3200" dirty="0">
                <a:ln w="0"/>
              </a:rPr>
              <a:t/>
            </a:r>
            <a:br>
              <a:rPr lang="en-US" sz="3200" dirty="0">
                <a:ln w="0"/>
              </a:rPr>
            </a:br>
            <a:r>
              <a:rPr lang="en-US" sz="3200" dirty="0">
                <a:ln w="0"/>
              </a:rPr>
              <a:t>Mavis Tsai, Ph.D., University of Washington and Private Practice</a:t>
            </a:r>
            <a:br>
              <a:rPr lang="en-US" sz="3200" dirty="0">
                <a:ln w="0"/>
              </a:rPr>
            </a:br>
            <a:r>
              <a:rPr lang="en-US" sz="3200" dirty="0">
                <a:ln w="0"/>
              </a:rPr>
              <a:t>Robert </a:t>
            </a:r>
            <a:r>
              <a:rPr lang="en-US" sz="3200" dirty="0" err="1">
                <a:ln w="0"/>
              </a:rPr>
              <a:t>Kohlenberg</a:t>
            </a:r>
            <a:r>
              <a:rPr lang="en-US" sz="3200" dirty="0">
                <a:ln w="0"/>
              </a:rPr>
              <a:t>, Ph.D., University of Washington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761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99" y="56560"/>
            <a:ext cx="10515600" cy="730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Intimacy Generating Protocol</a:t>
            </a:r>
            <a:endParaRPr lang="en-US" sz="5400" dirty="0"/>
          </a:p>
        </p:txBody>
      </p:sp>
      <p:sp>
        <p:nvSpPr>
          <p:cNvPr id="12" name="Freeform 11"/>
          <p:cNvSpPr/>
          <p:nvPr/>
        </p:nvSpPr>
        <p:spPr>
          <a:xfrm>
            <a:off x="4889226" y="1621388"/>
            <a:ext cx="2337346" cy="2337346"/>
          </a:xfrm>
          <a:custGeom>
            <a:avLst/>
            <a:gdLst>
              <a:gd name="connsiteX0" fmla="*/ 0 w 2337346"/>
              <a:gd name="connsiteY0" fmla="*/ 1168673 h 2337346"/>
              <a:gd name="connsiteX1" fmla="*/ 1168673 w 2337346"/>
              <a:gd name="connsiteY1" fmla="*/ 0 h 2337346"/>
              <a:gd name="connsiteX2" fmla="*/ 2337346 w 2337346"/>
              <a:gd name="connsiteY2" fmla="*/ 1168673 h 2337346"/>
              <a:gd name="connsiteX3" fmla="*/ 1168673 w 2337346"/>
              <a:gd name="connsiteY3" fmla="*/ 2337346 h 2337346"/>
              <a:gd name="connsiteX4" fmla="*/ 0 w 2337346"/>
              <a:gd name="connsiteY4" fmla="*/ 1168673 h 23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346" h="2337346">
                <a:moveTo>
                  <a:pt x="0" y="1168673"/>
                </a:moveTo>
                <a:cubicBezTo>
                  <a:pt x="0" y="523233"/>
                  <a:pt x="523233" y="0"/>
                  <a:pt x="1168673" y="0"/>
                </a:cubicBezTo>
                <a:cubicBezTo>
                  <a:pt x="1814113" y="0"/>
                  <a:pt x="2337346" y="523233"/>
                  <a:pt x="2337346" y="1168673"/>
                </a:cubicBezTo>
                <a:cubicBezTo>
                  <a:pt x="2337346" y="1814113"/>
                  <a:pt x="1814113" y="2337346"/>
                  <a:pt x="1168673" y="2337346"/>
                </a:cubicBezTo>
                <a:cubicBezTo>
                  <a:pt x="523233" y="2337346"/>
                  <a:pt x="0" y="1814113"/>
                  <a:pt x="0" y="1168673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11647" tIns="409036" rIns="311646" bIns="876505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 smtClean="0"/>
              <a:t>Behave</a:t>
            </a:r>
          </a:p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i="1" dirty="0" smtClean="0"/>
              <a:t>Courage</a:t>
            </a:r>
            <a:endParaRPr lang="en-US" sz="1600" i="1" dirty="0"/>
          </a:p>
        </p:txBody>
      </p:sp>
      <p:sp>
        <p:nvSpPr>
          <p:cNvPr id="13" name="Freeform 12"/>
          <p:cNvSpPr/>
          <p:nvPr/>
        </p:nvSpPr>
        <p:spPr>
          <a:xfrm>
            <a:off x="5732619" y="3082230"/>
            <a:ext cx="2337346" cy="2337346"/>
          </a:xfrm>
          <a:custGeom>
            <a:avLst/>
            <a:gdLst>
              <a:gd name="connsiteX0" fmla="*/ 0 w 2337346"/>
              <a:gd name="connsiteY0" fmla="*/ 1168673 h 2337346"/>
              <a:gd name="connsiteX1" fmla="*/ 1168673 w 2337346"/>
              <a:gd name="connsiteY1" fmla="*/ 0 h 2337346"/>
              <a:gd name="connsiteX2" fmla="*/ 2337346 w 2337346"/>
              <a:gd name="connsiteY2" fmla="*/ 1168673 h 2337346"/>
              <a:gd name="connsiteX3" fmla="*/ 1168673 w 2337346"/>
              <a:gd name="connsiteY3" fmla="*/ 2337346 h 2337346"/>
              <a:gd name="connsiteX4" fmla="*/ 0 w 2337346"/>
              <a:gd name="connsiteY4" fmla="*/ 1168673 h 23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346" h="2337346">
                <a:moveTo>
                  <a:pt x="0" y="1168673"/>
                </a:moveTo>
                <a:cubicBezTo>
                  <a:pt x="0" y="523233"/>
                  <a:pt x="523233" y="0"/>
                  <a:pt x="1168673" y="0"/>
                </a:cubicBezTo>
                <a:cubicBezTo>
                  <a:pt x="1814113" y="0"/>
                  <a:pt x="2337346" y="523233"/>
                  <a:pt x="2337346" y="1168673"/>
                </a:cubicBezTo>
                <a:cubicBezTo>
                  <a:pt x="2337346" y="1814113"/>
                  <a:pt x="1814113" y="2337346"/>
                  <a:pt x="1168673" y="2337346"/>
                </a:cubicBezTo>
                <a:cubicBezTo>
                  <a:pt x="523233" y="2337346"/>
                  <a:pt x="0" y="1814113"/>
                  <a:pt x="0" y="1168673"/>
                </a:cubicBezTo>
                <a:close/>
              </a:path>
            </a:pathLst>
          </a:custGeom>
          <a:solidFill>
            <a:srgbClr val="9BBB59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57200" tIns="914400" rIns="0" bIns="548640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 smtClean="0"/>
              <a:t>Reinforce</a:t>
            </a:r>
          </a:p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i="1" dirty="0" smtClean="0"/>
              <a:t>Love</a:t>
            </a:r>
            <a:endParaRPr lang="en-US" sz="2800" i="1" dirty="0"/>
          </a:p>
        </p:txBody>
      </p:sp>
      <p:sp>
        <p:nvSpPr>
          <p:cNvPr id="14" name="Freeform 13"/>
          <p:cNvSpPr/>
          <p:nvPr/>
        </p:nvSpPr>
        <p:spPr>
          <a:xfrm>
            <a:off x="4045834" y="3082230"/>
            <a:ext cx="2337346" cy="2337346"/>
          </a:xfrm>
          <a:custGeom>
            <a:avLst/>
            <a:gdLst>
              <a:gd name="connsiteX0" fmla="*/ 0 w 2337346"/>
              <a:gd name="connsiteY0" fmla="*/ 1168673 h 2337346"/>
              <a:gd name="connsiteX1" fmla="*/ 1168673 w 2337346"/>
              <a:gd name="connsiteY1" fmla="*/ 0 h 2337346"/>
              <a:gd name="connsiteX2" fmla="*/ 2337346 w 2337346"/>
              <a:gd name="connsiteY2" fmla="*/ 1168673 h 2337346"/>
              <a:gd name="connsiteX3" fmla="*/ 1168673 w 2337346"/>
              <a:gd name="connsiteY3" fmla="*/ 2337346 h 2337346"/>
              <a:gd name="connsiteX4" fmla="*/ 0 w 2337346"/>
              <a:gd name="connsiteY4" fmla="*/ 1168673 h 23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346" h="2337346">
                <a:moveTo>
                  <a:pt x="0" y="1168673"/>
                </a:moveTo>
                <a:cubicBezTo>
                  <a:pt x="0" y="523233"/>
                  <a:pt x="523233" y="0"/>
                  <a:pt x="1168673" y="0"/>
                </a:cubicBezTo>
                <a:cubicBezTo>
                  <a:pt x="1814113" y="0"/>
                  <a:pt x="2337346" y="523233"/>
                  <a:pt x="2337346" y="1168673"/>
                </a:cubicBezTo>
                <a:cubicBezTo>
                  <a:pt x="2337346" y="1814113"/>
                  <a:pt x="1814113" y="2337346"/>
                  <a:pt x="1168673" y="2337346"/>
                </a:cubicBezTo>
                <a:cubicBezTo>
                  <a:pt x="523233" y="2337346"/>
                  <a:pt x="0" y="1814113"/>
                  <a:pt x="0" y="1168673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20100" tIns="603814" rIns="714839" bIns="447992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dirty="0"/>
              <a:t>Evoke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790700" y="1039294"/>
            <a:ext cx="2667000" cy="2286000"/>
          </a:xfrm>
          <a:prstGeom prst="wedgeRoundRectCallout">
            <a:avLst>
              <a:gd name="adj1" fmla="val 60152"/>
              <a:gd name="adj2" fmla="val 75328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Is there something that you’ve dreamed of doing for a long time? Why haven’t you done it?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7658100" y="1039294"/>
            <a:ext cx="2667000" cy="2286000"/>
          </a:xfrm>
          <a:prstGeom prst="wedgeRoundRectCallout">
            <a:avLst>
              <a:gd name="adj1" fmla="val -55710"/>
              <a:gd name="adj2" fmla="val 76018"/>
              <a:gd name="adj3" fmla="val 16667"/>
            </a:avLst>
          </a:prstGeom>
          <a:solidFill>
            <a:srgbClr val="9BBB5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 can feel how excited you are, and also the struggle that you’re going through in order to achieve this dream.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4610100" y="838200"/>
            <a:ext cx="2692674" cy="658294"/>
          </a:xfrm>
          <a:prstGeom prst="wedgeRoundRectCallout">
            <a:avLst>
              <a:gd name="adj1" fmla="val -20248"/>
              <a:gd name="adj2" fmla="val 74475"/>
              <a:gd name="adj3" fmla="val 16667"/>
            </a:avLst>
          </a:prstGeom>
          <a:solidFill>
            <a:srgbClr val="00B0F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Self disclosure</a:t>
            </a:r>
          </a:p>
        </p:txBody>
      </p:sp>
      <p:sp>
        <p:nvSpPr>
          <p:cNvPr id="18" name="Curved Down Arrow 17"/>
          <p:cNvSpPr/>
          <p:nvPr/>
        </p:nvSpPr>
        <p:spPr>
          <a:xfrm rot="10800000">
            <a:off x="4682427" y="4897464"/>
            <a:ext cx="2400300" cy="666427"/>
          </a:xfrm>
          <a:prstGeom prst="curvedDownArrow">
            <a:avLst>
              <a:gd name="adj1" fmla="val 25000"/>
              <a:gd name="adj2" fmla="val 13439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035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 the first study, this full procedure was compared to students watching a nature video as a comparison.</a:t>
            </a:r>
          </a:p>
          <a:p>
            <a:r>
              <a:rPr lang="en-US" sz="3200" dirty="0"/>
              <a:t>We found a large effect, in which the participants reported feeling much closer to the RA after the procedure compared to just watching the nature video.</a:t>
            </a:r>
          </a:p>
          <a:p>
            <a:r>
              <a:rPr lang="en-US" sz="3200" dirty="0"/>
              <a:t>But this is obvious and doesn’t tell us much about the functional component processes.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032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325" y="193675"/>
            <a:ext cx="10515600" cy="1325563"/>
          </a:xfrm>
        </p:spPr>
        <p:txBody>
          <a:bodyPr/>
          <a:lstStyle/>
          <a:p>
            <a:r>
              <a:rPr lang="en-US" dirty="0" smtClean="0"/>
              <a:t>Study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28" y="1406635"/>
            <a:ext cx="10515600" cy="2024062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Study 2, we focused on breaking the procedure down into the functional components, which were:</a:t>
            </a:r>
          </a:p>
          <a:p>
            <a:pPr marL="0" indent="0">
              <a:buNone/>
            </a:pPr>
            <a:r>
              <a:rPr lang="en-US" sz="3200" dirty="0" smtClean="0"/>
              <a:t>	1.  Evoking the self-disclosure (asking the question)</a:t>
            </a:r>
          </a:p>
          <a:p>
            <a:pPr marL="0" indent="0">
              <a:buNone/>
            </a:pPr>
            <a:r>
              <a:rPr lang="en-US" sz="3200" dirty="0" smtClean="0"/>
              <a:t>	2.  Responding to the disclosure (providing loving feedback)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48435" y="4346126"/>
            <a:ext cx="557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or</a:t>
            </a:r>
          </a:p>
        </p:txBody>
      </p:sp>
      <p:sp>
        <p:nvSpPr>
          <p:cNvPr id="14" name="Oval 13"/>
          <p:cNvSpPr/>
          <p:nvPr/>
        </p:nvSpPr>
        <p:spPr>
          <a:xfrm>
            <a:off x="3423190" y="3591522"/>
            <a:ext cx="1496711" cy="1367969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Behave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018183" y="4596285"/>
            <a:ext cx="1496712" cy="1367969"/>
          </a:xfrm>
          <a:prstGeom prst="ellipse">
            <a:avLst/>
          </a:prstGeom>
          <a:solidFill>
            <a:schemeClr val="bg1">
              <a:lumMod val="65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2743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Reinforce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785051" y="4596285"/>
            <a:ext cx="1496712" cy="1367968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Evoke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334813" y="3591522"/>
            <a:ext cx="1496711" cy="1367969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Behave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696674" y="4596285"/>
            <a:ext cx="1496712" cy="1367968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Evoke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769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5600" y="1355725"/>
            <a:ext cx="8051800" cy="4351338"/>
          </a:xfrm>
        </p:spPr>
        <p:txBody>
          <a:bodyPr/>
          <a:lstStyle/>
          <a:p>
            <a:r>
              <a:rPr lang="en-US" dirty="0" smtClean="0"/>
              <a:t>Participants in the evoke only condition will report fewer feelings of connection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0600"/>
          </a:xfrm>
        </p:spPr>
        <p:txBody>
          <a:bodyPr/>
          <a:lstStyle/>
          <a:p>
            <a:pPr algn="ctr"/>
            <a:r>
              <a:rPr lang="en-US" b="1" dirty="0" smtClean="0"/>
              <a:t>Hypothesis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1342335" y="3010452"/>
            <a:ext cx="1805307" cy="1777858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Behave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37178" y="4115351"/>
            <a:ext cx="1805307" cy="1777858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Evoke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025196" y="3124200"/>
            <a:ext cx="1572668" cy="9022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Vulnerable self-disclosure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829974" y="4472685"/>
            <a:ext cx="1993504" cy="106750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508000">
              <a:srgbClr val="C00000"/>
            </a:glow>
            <a:outerShdw blurRad="1270000" dist="50800" dir="5400000" sx="1000" sy="1000" algn="ctr" rotWithShape="0">
              <a:srgbClr val="C00000">
                <a:alpha val="43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Connection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539" y="2716198"/>
            <a:ext cx="1703219" cy="33163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914" y="1993900"/>
            <a:ext cx="2093333" cy="40513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0773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5600" y="1355725"/>
            <a:ext cx="8051800" cy="4351338"/>
          </a:xfrm>
        </p:spPr>
        <p:txBody>
          <a:bodyPr/>
          <a:lstStyle/>
          <a:p>
            <a:r>
              <a:rPr lang="en-US" dirty="0"/>
              <a:t>Participants in the evoke only condition will report fewer feelings of connection </a:t>
            </a:r>
            <a:r>
              <a:rPr lang="en-US" dirty="0" smtClean="0"/>
              <a:t>while those in the evoke + reinforcement condition will report higher feelings of connection.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0600"/>
          </a:xfrm>
        </p:spPr>
        <p:txBody>
          <a:bodyPr/>
          <a:lstStyle/>
          <a:p>
            <a:pPr algn="ctr"/>
            <a:r>
              <a:rPr lang="en-US" b="1" dirty="0" smtClean="0"/>
              <a:t>Hypothesis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1342335" y="3010452"/>
            <a:ext cx="1805307" cy="1777858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Behave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028135" y="4115351"/>
            <a:ext cx="1805307" cy="1777860"/>
          </a:xfrm>
          <a:prstGeom prst="ellipse">
            <a:avLst/>
          </a:prstGeom>
          <a:solidFill>
            <a:schemeClr val="bg1">
              <a:lumMod val="65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274320" rIns="9144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Reinforce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37178" y="4115351"/>
            <a:ext cx="1805307" cy="1777858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Evoke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025196" y="3124200"/>
            <a:ext cx="1572668" cy="9022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Vulnerable self-disclosure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9121284" y="3152532"/>
            <a:ext cx="1572668" cy="873879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Responsiveness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829974" y="4472685"/>
            <a:ext cx="1993504" cy="106750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508000">
              <a:srgbClr val="C00000"/>
            </a:glow>
            <a:outerShdw blurRad="1270000" dist="50800" dir="5400000" sx="1000" sy="1000" algn="ctr" rotWithShape="0">
              <a:srgbClr val="C00000">
                <a:alpha val="43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Connection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539" y="2716198"/>
            <a:ext cx="1703219" cy="33163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914" y="1993900"/>
            <a:ext cx="2093333" cy="4051323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9048988" y="2716198"/>
            <a:ext cx="1813416" cy="1756487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823478" y="1383130"/>
            <a:ext cx="2257940" cy="162732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FAP’s Rule 3 - Reinforcement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0259878" y="2716198"/>
            <a:ext cx="434074" cy="4363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7996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111342"/>
              </p:ext>
            </p:extLst>
          </p:nvPr>
        </p:nvGraphicFramePr>
        <p:xfrm>
          <a:off x="188952" y="978362"/>
          <a:ext cx="11754854" cy="4813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itle 12"/>
          <p:cNvSpPr txBox="1">
            <a:spLocks/>
          </p:cNvSpPr>
          <p:nvPr/>
        </p:nvSpPr>
        <p:spPr>
          <a:xfrm>
            <a:off x="4755378" y="-160594"/>
            <a:ext cx="26869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/>
              <a:t>Methods</a:t>
            </a:r>
            <a:endParaRPr lang="en-US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178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7441926" y="2106094"/>
            <a:ext cx="2337346" cy="2337346"/>
          </a:xfrm>
          <a:custGeom>
            <a:avLst/>
            <a:gdLst>
              <a:gd name="connsiteX0" fmla="*/ 0 w 2337346"/>
              <a:gd name="connsiteY0" fmla="*/ 1168673 h 2337346"/>
              <a:gd name="connsiteX1" fmla="*/ 1168673 w 2337346"/>
              <a:gd name="connsiteY1" fmla="*/ 0 h 2337346"/>
              <a:gd name="connsiteX2" fmla="*/ 2337346 w 2337346"/>
              <a:gd name="connsiteY2" fmla="*/ 1168673 h 2337346"/>
              <a:gd name="connsiteX3" fmla="*/ 1168673 w 2337346"/>
              <a:gd name="connsiteY3" fmla="*/ 2337346 h 2337346"/>
              <a:gd name="connsiteX4" fmla="*/ 0 w 2337346"/>
              <a:gd name="connsiteY4" fmla="*/ 1168673 h 23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346" h="2337346">
                <a:moveTo>
                  <a:pt x="0" y="1168673"/>
                </a:moveTo>
                <a:cubicBezTo>
                  <a:pt x="0" y="523233"/>
                  <a:pt x="523233" y="0"/>
                  <a:pt x="1168673" y="0"/>
                </a:cubicBezTo>
                <a:cubicBezTo>
                  <a:pt x="1814113" y="0"/>
                  <a:pt x="2337346" y="523233"/>
                  <a:pt x="2337346" y="1168673"/>
                </a:cubicBezTo>
                <a:cubicBezTo>
                  <a:pt x="2337346" y="1814113"/>
                  <a:pt x="1814113" y="2337346"/>
                  <a:pt x="1168673" y="2337346"/>
                </a:cubicBezTo>
                <a:cubicBezTo>
                  <a:pt x="523233" y="2337346"/>
                  <a:pt x="0" y="1814113"/>
                  <a:pt x="0" y="1168673"/>
                </a:cubicBezTo>
                <a:close/>
              </a:path>
            </a:pathLst>
          </a:custGeom>
          <a:solidFill>
            <a:srgbClr val="00B0F0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82880" tIns="457200" rIns="182880" bIns="457200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dirty="0"/>
              <a:t>Behave</a:t>
            </a:r>
          </a:p>
        </p:txBody>
      </p:sp>
      <p:sp>
        <p:nvSpPr>
          <p:cNvPr id="14" name="Freeform 13"/>
          <p:cNvSpPr/>
          <p:nvPr/>
        </p:nvSpPr>
        <p:spPr>
          <a:xfrm>
            <a:off x="6598534" y="3566936"/>
            <a:ext cx="2337346" cy="2337346"/>
          </a:xfrm>
          <a:custGeom>
            <a:avLst/>
            <a:gdLst>
              <a:gd name="connsiteX0" fmla="*/ 0 w 2337346"/>
              <a:gd name="connsiteY0" fmla="*/ 1168673 h 2337346"/>
              <a:gd name="connsiteX1" fmla="*/ 1168673 w 2337346"/>
              <a:gd name="connsiteY1" fmla="*/ 0 h 2337346"/>
              <a:gd name="connsiteX2" fmla="*/ 2337346 w 2337346"/>
              <a:gd name="connsiteY2" fmla="*/ 1168673 h 2337346"/>
              <a:gd name="connsiteX3" fmla="*/ 1168673 w 2337346"/>
              <a:gd name="connsiteY3" fmla="*/ 2337346 h 2337346"/>
              <a:gd name="connsiteX4" fmla="*/ 0 w 2337346"/>
              <a:gd name="connsiteY4" fmla="*/ 1168673 h 23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346" h="2337346">
                <a:moveTo>
                  <a:pt x="0" y="1168673"/>
                </a:moveTo>
                <a:cubicBezTo>
                  <a:pt x="0" y="523233"/>
                  <a:pt x="523233" y="0"/>
                  <a:pt x="1168673" y="0"/>
                </a:cubicBezTo>
                <a:cubicBezTo>
                  <a:pt x="1814113" y="0"/>
                  <a:pt x="2337346" y="523233"/>
                  <a:pt x="2337346" y="1168673"/>
                </a:cubicBezTo>
                <a:cubicBezTo>
                  <a:pt x="2337346" y="1814113"/>
                  <a:pt x="1814113" y="2337346"/>
                  <a:pt x="1168673" y="2337346"/>
                </a:cubicBezTo>
                <a:cubicBezTo>
                  <a:pt x="523233" y="2337346"/>
                  <a:pt x="0" y="1814113"/>
                  <a:pt x="0" y="1168673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82880" tIns="457200" rIns="182880" bIns="457200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dirty="0"/>
              <a:t>Evoke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4343400" y="1524000"/>
            <a:ext cx="2667000" cy="2286000"/>
          </a:xfrm>
          <a:prstGeom prst="wedgeRoundRectCallout">
            <a:avLst>
              <a:gd name="adj1" fmla="val 60152"/>
              <a:gd name="adj2" fmla="val 75328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Tell me something you like about me.  Have it be something you wouldn’t normally tell someone you just met.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7162800" y="1322906"/>
            <a:ext cx="2692674" cy="658294"/>
          </a:xfrm>
          <a:prstGeom prst="wedgeRoundRectCallout">
            <a:avLst>
              <a:gd name="adj1" fmla="val -20248"/>
              <a:gd name="adj2" fmla="val 74475"/>
              <a:gd name="adj3" fmla="val 16667"/>
            </a:avLst>
          </a:prstGeom>
          <a:solidFill>
            <a:srgbClr val="00B0F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Self disclosure</a:t>
            </a:r>
          </a:p>
        </p:txBody>
      </p:sp>
      <p:sp>
        <p:nvSpPr>
          <p:cNvPr id="8" name="Curved Right Arrow 7"/>
          <p:cNvSpPr/>
          <p:nvPr/>
        </p:nvSpPr>
        <p:spPr>
          <a:xfrm rot="1807489">
            <a:off x="6074996" y="2046226"/>
            <a:ext cx="1143000" cy="2156027"/>
          </a:xfrm>
          <a:prstGeom prst="curved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419576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Condition 1:  </a:t>
            </a:r>
            <a:r>
              <a:rPr lang="en-US" sz="4000" dirty="0" smtClean="0">
                <a:solidFill>
                  <a:prstClr val="black"/>
                </a:solidFill>
              </a:rPr>
              <a:t>Evoke </a:t>
            </a:r>
            <a:r>
              <a:rPr lang="en-US" sz="4000" dirty="0">
                <a:solidFill>
                  <a:prstClr val="black"/>
                </a:solidFill>
              </a:rPr>
              <a:t>Only</a:t>
            </a:r>
          </a:p>
        </p:txBody>
      </p:sp>
      <p:sp>
        <p:nvSpPr>
          <p:cNvPr id="11" name="Title 12"/>
          <p:cNvSpPr txBox="1">
            <a:spLocks/>
          </p:cNvSpPr>
          <p:nvPr/>
        </p:nvSpPr>
        <p:spPr>
          <a:xfrm>
            <a:off x="4755378" y="-160594"/>
            <a:ext cx="26869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/>
              <a:t>Methods</a:t>
            </a:r>
            <a:endParaRPr lang="en-US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903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7441926" y="2106094"/>
            <a:ext cx="2337346" cy="2337346"/>
          </a:xfrm>
          <a:custGeom>
            <a:avLst/>
            <a:gdLst>
              <a:gd name="connsiteX0" fmla="*/ 0 w 2337346"/>
              <a:gd name="connsiteY0" fmla="*/ 1168673 h 2337346"/>
              <a:gd name="connsiteX1" fmla="*/ 1168673 w 2337346"/>
              <a:gd name="connsiteY1" fmla="*/ 0 h 2337346"/>
              <a:gd name="connsiteX2" fmla="*/ 2337346 w 2337346"/>
              <a:gd name="connsiteY2" fmla="*/ 1168673 h 2337346"/>
              <a:gd name="connsiteX3" fmla="*/ 1168673 w 2337346"/>
              <a:gd name="connsiteY3" fmla="*/ 2337346 h 2337346"/>
              <a:gd name="connsiteX4" fmla="*/ 0 w 2337346"/>
              <a:gd name="connsiteY4" fmla="*/ 1168673 h 23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346" h="2337346">
                <a:moveTo>
                  <a:pt x="0" y="1168673"/>
                </a:moveTo>
                <a:cubicBezTo>
                  <a:pt x="0" y="523233"/>
                  <a:pt x="523233" y="0"/>
                  <a:pt x="1168673" y="0"/>
                </a:cubicBezTo>
                <a:cubicBezTo>
                  <a:pt x="1814113" y="0"/>
                  <a:pt x="2337346" y="523233"/>
                  <a:pt x="2337346" y="1168673"/>
                </a:cubicBezTo>
                <a:cubicBezTo>
                  <a:pt x="2337346" y="1814113"/>
                  <a:pt x="1814113" y="2337346"/>
                  <a:pt x="1168673" y="2337346"/>
                </a:cubicBezTo>
                <a:cubicBezTo>
                  <a:pt x="523233" y="2337346"/>
                  <a:pt x="0" y="1814113"/>
                  <a:pt x="0" y="1168673"/>
                </a:cubicBezTo>
                <a:close/>
              </a:path>
            </a:pathLst>
          </a:custGeom>
          <a:solidFill>
            <a:srgbClr val="00B0F0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82880" tIns="457200" rIns="182880" bIns="457200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dirty="0"/>
              <a:t>Behave</a:t>
            </a:r>
          </a:p>
        </p:txBody>
      </p:sp>
      <p:sp>
        <p:nvSpPr>
          <p:cNvPr id="14" name="Freeform 13"/>
          <p:cNvSpPr/>
          <p:nvPr/>
        </p:nvSpPr>
        <p:spPr>
          <a:xfrm>
            <a:off x="6598534" y="3566936"/>
            <a:ext cx="2337346" cy="2337346"/>
          </a:xfrm>
          <a:custGeom>
            <a:avLst/>
            <a:gdLst>
              <a:gd name="connsiteX0" fmla="*/ 0 w 2337346"/>
              <a:gd name="connsiteY0" fmla="*/ 1168673 h 2337346"/>
              <a:gd name="connsiteX1" fmla="*/ 1168673 w 2337346"/>
              <a:gd name="connsiteY1" fmla="*/ 0 h 2337346"/>
              <a:gd name="connsiteX2" fmla="*/ 2337346 w 2337346"/>
              <a:gd name="connsiteY2" fmla="*/ 1168673 h 2337346"/>
              <a:gd name="connsiteX3" fmla="*/ 1168673 w 2337346"/>
              <a:gd name="connsiteY3" fmla="*/ 2337346 h 2337346"/>
              <a:gd name="connsiteX4" fmla="*/ 0 w 2337346"/>
              <a:gd name="connsiteY4" fmla="*/ 1168673 h 23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346" h="2337346">
                <a:moveTo>
                  <a:pt x="0" y="1168673"/>
                </a:moveTo>
                <a:cubicBezTo>
                  <a:pt x="0" y="523233"/>
                  <a:pt x="523233" y="0"/>
                  <a:pt x="1168673" y="0"/>
                </a:cubicBezTo>
                <a:cubicBezTo>
                  <a:pt x="1814113" y="0"/>
                  <a:pt x="2337346" y="523233"/>
                  <a:pt x="2337346" y="1168673"/>
                </a:cubicBezTo>
                <a:cubicBezTo>
                  <a:pt x="2337346" y="1814113"/>
                  <a:pt x="1814113" y="2337346"/>
                  <a:pt x="1168673" y="2337346"/>
                </a:cubicBezTo>
                <a:cubicBezTo>
                  <a:pt x="523233" y="2337346"/>
                  <a:pt x="0" y="1814113"/>
                  <a:pt x="0" y="1168673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82880" tIns="457200" rIns="182880" bIns="457200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dirty="0"/>
              <a:t>Evoke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4343400" y="1524000"/>
            <a:ext cx="2667000" cy="2286000"/>
          </a:xfrm>
          <a:prstGeom prst="wedgeRoundRectCallout">
            <a:avLst>
              <a:gd name="adj1" fmla="val 60152"/>
              <a:gd name="adj2" fmla="val 75328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Is there something that you’ve dreamed of doing for a long time? Why haven’t you done it?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7162800" y="1322906"/>
            <a:ext cx="2692674" cy="658294"/>
          </a:xfrm>
          <a:prstGeom prst="wedgeRoundRectCallout">
            <a:avLst>
              <a:gd name="adj1" fmla="val -20248"/>
              <a:gd name="adj2" fmla="val 74475"/>
              <a:gd name="adj3" fmla="val 16667"/>
            </a:avLst>
          </a:prstGeom>
          <a:solidFill>
            <a:srgbClr val="00B0F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Self disclosure</a:t>
            </a:r>
          </a:p>
        </p:txBody>
      </p:sp>
      <p:sp>
        <p:nvSpPr>
          <p:cNvPr id="8" name="Curved Right Arrow 7"/>
          <p:cNvSpPr/>
          <p:nvPr/>
        </p:nvSpPr>
        <p:spPr>
          <a:xfrm rot="1807489">
            <a:off x="6074996" y="2046226"/>
            <a:ext cx="1143000" cy="2156027"/>
          </a:xfrm>
          <a:prstGeom prst="curved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419576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Condition 1:  Evoke Only</a:t>
            </a:r>
          </a:p>
        </p:txBody>
      </p:sp>
      <p:sp>
        <p:nvSpPr>
          <p:cNvPr id="11" name="Title 12"/>
          <p:cNvSpPr txBox="1">
            <a:spLocks/>
          </p:cNvSpPr>
          <p:nvPr/>
        </p:nvSpPr>
        <p:spPr>
          <a:xfrm>
            <a:off x="4755378" y="-160594"/>
            <a:ext cx="26869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smtClean="0"/>
              <a:t>Methods</a:t>
            </a:r>
            <a:endParaRPr lang="en-US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467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4889226" y="1621388"/>
            <a:ext cx="2337346" cy="2337346"/>
          </a:xfrm>
          <a:custGeom>
            <a:avLst/>
            <a:gdLst>
              <a:gd name="connsiteX0" fmla="*/ 0 w 2337346"/>
              <a:gd name="connsiteY0" fmla="*/ 1168673 h 2337346"/>
              <a:gd name="connsiteX1" fmla="*/ 1168673 w 2337346"/>
              <a:gd name="connsiteY1" fmla="*/ 0 h 2337346"/>
              <a:gd name="connsiteX2" fmla="*/ 2337346 w 2337346"/>
              <a:gd name="connsiteY2" fmla="*/ 1168673 h 2337346"/>
              <a:gd name="connsiteX3" fmla="*/ 1168673 w 2337346"/>
              <a:gd name="connsiteY3" fmla="*/ 2337346 h 2337346"/>
              <a:gd name="connsiteX4" fmla="*/ 0 w 2337346"/>
              <a:gd name="connsiteY4" fmla="*/ 1168673 h 23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346" h="2337346">
                <a:moveTo>
                  <a:pt x="0" y="1168673"/>
                </a:moveTo>
                <a:cubicBezTo>
                  <a:pt x="0" y="523233"/>
                  <a:pt x="523233" y="0"/>
                  <a:pt x="1168673" y="0"/>
                </a:cubicBezTo>
                <a:cubicBezTo>
                  <a:pt x="1814113" y="0"/>
                  <a:pt x="2337346" y="523233"/>
                  <a:pt x="2337346" y="1168673"/>
                </a:cubicBezTo>
                <a:cubicBezTo>
                  <a:pt x="2337346" y="1814113"/>
                  <a:pt x="1814113" y="2337346"/>
                  <a:pt x="1168673" y="2337346"/>
                </a:cubicBezTo>
                <a:cubicBezTo>
                  <a:pt x="523233" y="2337346"/>
                  <a:pt x="0" y="1814113"/>
                  <a:pt x="0" y="1168673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11647" tIns="409036" rIns="311646" bIns="876505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 smtClean="0"/>
              <a:t>Behave</a:t>
            </a:r>
          </a:p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i="1" dirty="0" smtClean="0"/>
              <a:t>Courage</a:t>
            </a:r>
            <a:endParaRPr lang="en-US" sz="1600" i="1" dirty="0"/>
          </a:p>
        </p:txBody>
      </p:sp>
      <p:sp>
        <p:nvSpPr>
          <p:cNvPr id="13" name="Freeform 12"/>
          <p:cNvSpPr/>
          <p:nvPr/>
        </p:nvSpPr>
        <p:spPr>
          <a:xfrm>
            <a:off x="5732619" y="3082230"/>
            <a:ext cx="2337346" cy="2337346"/>
          </a:xfrm>
          <a:custGeom>
            <a:avLst/>
            <a:gdLst>
              <a:gd name="connsiteX0" fmla="*/ 0 w 2337346"/>
              <a:gd name="connsiteY0" fmla="*/ 1168673 h 2337346"/>
              <a:gd name="connsiteX1" fmla="*/ 1168673 w 2337346"/>
              <a:gd name="connsiteY1" fmla="*/ 0 h 2337346"/>
              <a:gd name="connsiteX2" fmla="*/ 2337346 w 2337346"/>
              <a:gd name="connsiteY2" fmla="*/ 1168673 h 2337346"/>
              <a:gd name="connsiteX3" fmla="*/ 1168673 w 2337346"/>
              <a:gd name="connsiteY3" fmla="*/ 2337346 h 2337346"/>
              <a:gd name="connsiteX4" fmla="*/ 0 w 2337346"/>
              <a:gd name="connsiteY4" fmla="*/ 1168673 h 23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346" h="2337346">
                <a:moveTo>
                  <a:pt x="0" y="1168673"/>
                </a:moveTo>
                <a:cubicBezTo>
                  <a:pt x="0" y="523233"/>
                  <a:pt x="523233" y="0"/>
                  <a:pt x="1168673" y="0"/>
                </a:cubicBezTo>
                <a:cubicBezTo>
                  <a:pt x="1814113" y="0"/>
                  <a:pt x="2337346" y="523233"/>
                  <a:pt x="2337346" y="1168673"/>
                </a:cubicBezTo>
                <a:cubicBezTo>
                  <a:pt x="2337346" y="1814113"/>
                  <a:pt x="1814113" y="2337346"/>
                  <a:pt x="1168673" y="2337346"/>
                </a:cubicBezTo>
                <a:cubicBezTo>
                  <a:pt x="523233" y="2337346"/>
                  <a:pt x="0" y="1814113"/>
                  <a:pt x="0" y="1168673"/>
                </a:cubicBezTo>
                <a:close/>
              </a:path>
            </a:pathLst>
          </a:custGeom>
          <a:solidFill>
            <a:srgbClr val="9BBB59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57200" tIns="914400" rIns="0" bIns="548640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 smtClean="0"/>
              <a:t>Reinforce</a:t>
            </a:r>
          </a:p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i="1" dirty="0" smtClean="0"/>
              <a:t>Love</a:t>
            </a:r>
            <a:endParaRPr lang="en-US" sz="2800" i="1" dirty="0"/>
          </a:p>
        </p:txBody>
      </p:sp>
      <p:sp>
        <p:nvSpPr>
          <p:cNvPr id="14" name="Freeform 13"/>
          <p:cNvSpPr/>
          <p:nvPr/>
        </p:nvSpPr>
        <p:spPr>
          <a:xfrm>
            <a:off x="4045834" y="3082230"/>
            <a:ext cx="2337346" cy="2337346"/>
          </a:xfrm>
          <a:custGeom>
            <a:avLst/>
            <a:gdLst>
              <a:gd name="connsiteX0" fmla="*/ 0 w 2337346"/>
              <a:gd name="connsiteY0" fmla="*/ 1168673 h 2337346"/>
              <a:gd name="connsiteX1" fmla="*/ 1168673 w 2337346"/>
              <a:gd name="connsiteY1" fmla="*/ 0 h 2337346"/>
              <a:gd name="connsiteX2" fmla="*/ 2337346 w 2337346"/>
              <a:gd name="connsiteY2" fmla="*/ 1168673 h 2337346"/>
              <a:gd name="connsiteX3" fmla="*/ 1168673 w 2337346"/>
              <a:gd name="connsiteY3" fmla="*/ 2337346 h 2337346"/>
              <a:gd name="connsiteX4" fmla="*/ 0 w 2337346"/>
              <a:gd name="connsiteY4" fmla="*/ 1168673 h 23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346" h="2337346">
                <a:moveTo>
                  <a:pt x="0" y="1168673"/>
                </a:moveTo>
                <a:cubicBezTo>
                  <a:pt x="0" y="523233"/>
                  <a:pt x="523233" y="0"/>
                  <a:pt x="1168673" y="0"/>
                </a:cubicBezTo>
                <a:cubicBezTo>
                  <a:pt x="1814113" y="0"/>
                  <a:pt x="2337346" y="523233"/>
                  <a:pt x="2337346" y="1168673"/>
                </a:cubicBezTo>
                <a:cubicBezTo>
                  <a:pt x="2337346" y="1814113"/>
                  <a:pt x="1814113" y="2337346"/>
                  <a:pt x="1168673" y="2337346"/>
                </a:cubicBezTo>
                <a:cubicBezTo>
                  <a:pt x="523233" y="2337346"/>
                  <a:pt x="0" y="1814113"/>
                  <a:pt x="0" y="1168673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20100" tIns="603814" rIns="714839" bIns="447992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dirty="0"/>
              <a:t>Evoke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790700" y="1039294"/>
            <a:ext cx="2667000" cy="2286000"/>
          </a:xfrm>
          <a:prstGeom prst="wedgeRoundRectCallout">
            <a:avLst>
              <a:gd name="adj1" fmla="val 60152"/>
              <a:gd name="adj2" fmla="val 75328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Tell me something you like about </a:t>
            </a:r>
            <a:r>
              <a:rPr lang="en-US" sz="2000" dirty="0" smtClean="0">
                <a:solidFill>
                  <a:schemeClr val="tx1"/>
                </a:solidFill>
              </a:rPr>
              <a:t>me.  </a:t>
            </a:r>
            <a:r>
              <a:rPr lang="en-US" sz="2000" dirty="0">
                <a:solidFill>
                  <a:schemeClr val="tx1"/>
                </a:solidFill>
              </a:rPr>
              <a:t>Have it be something you wouldn’t normally tell someone you just met.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7658100" y="1039294"/>
            <a:ext cx="2667000" cy="2286000"/>
          </a:xfrm>
          <a:prstGeom prst="wedgeRoundRectCallout">
            <a:avLst>
              <a:gd name="adj1" fmla="val -55710"/>
              <a:gd name="adj2" fmla="val 76018"/>
              <a:gd name="adj3" fmla="val 16667"/>
            </a:avLst>
          </a:prstGeom>
          <a:solidFill>
            <a:srgbClr val="9BBB5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This is nice to hear. I feel warm knowing you can trust me right know. 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610100" y="838200"/>
            <a:ext cx="2692674" cy="658294"/>
          </a:xfrm>
          <a:prstGeom prst="wedgeRoundRectCallout">
            <a:avLst>
              <a:gd name="adj1" fmla="val -20248"/>
              <a:gd name="adj2" fmla="val 74475"/>
              <a:gd name="adj3" fmla="val 16667"/>
            </a:avLst>
          </a:prstGeom>
          <a:solidFill>
            <a:srgbClr val="00B0F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Self disclosure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25263" y="5419576"/>
            <a:ext cx="8133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Condition </a:t>
            </a:r>
            <a:r>
              <a:rPr lang="en-US" sz="4000" dirty="0" smtClean="0">
                <a:solidFill>
                  <a:prstClr val="black"/>
                </a:solidFill>
              </a:rPr>
              <a:t>2:  Evoke + Reinforcement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Title 12"/>
          <p:cNvSpPr>
            <a:spLocks noGrp="1"/>
          </p:cNvSpPr>
          <p:nvPr>
            <p:ph type="title"/>
          </p:nvPr>
        </p:nvSpPr>
        <p:spPr>
          <a:xfrm>
            <a:off x="4755378" y="-160594"/>
            <a:ext cx="2686958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effectLst/>
              </a:rPr>
              <a:t>Methods</a:t>
            </a:r>
            <a:endParaRPr lang="en-US" sz="5400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02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8" grpId="0" animBg="1"/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4889226" y="1621388"/>
            <a:ext cx="2337346" cy="2337346"/>
          </a:xfrm>
          <a:custGeom>
            <a:avLst/>
            <a:gdLst>
              <a:gd name="connsiteX0" fmla="*/ 0 w 2337346"/>
              <a:gd name="connsiteY0" fmla="*/ 1168673 h 2337346"/>
              <a:gd name="connsiteX1" fmla="*/ 1168673 w 2337346"/>
              <a:gd name="connsiteY1" fmla="*/ 0 h 2337346"/>
              <a:gd name="connsiteX2" fmla="*/ 2337346 w 2337346"/>
              <a:gd name="connsiteY2" fmla="*/ 1168673 h 2337346"/>
              <a:gd name="connsiteX3" fmla="*/ 1168673 w 2337346"/>
              <a:gd name="connsiteY3" fmla="*/ 2337346 h 2337346"/>
              <a:gd name="connsiteX4" fmla="*/ 0 w 2337346"/>
              <a:gd name="connsiteY4" fmla="*/ 1168673 h 23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346" h="2337346">
                <a:moveTo>
                  <a:pt x="0" y="1168673"/>
                </a:moveTo>
                <a:cubicBezTo>
                  <a:pt x="0" y="523233"/>
                  <a:pt x="523233" y="0"/>
                  <a:pt x="1168673" y="0"/>
                </a:cubicBezTo>
                <a:cubicBezTo>
                  <a:pt x="1814113" y="0"/>
                  <a:pt x="2337346" y="523233"/>
                  <a:pt x="2337346" y="1168673"/>
                </a:cubicBezTo>
                <a:cubicBezTo>
                  <a:pt x="2337346" y="1814113"/>
                  <a:pt x="1814113" y="2337346"/>
                  <a:pt x="1168673" y="2337346"/>
                </a:cubicBezTo>
                <a:cubicBezTo>
                  <a:pt x="523233" y="2337346"/>
                  <a:pt x="0" y="1814113"/>
                  <a:pt x="0" y="1168673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11647" tIns="409036" rIns="311646" bIns="876505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 smtClean="0"/>
              <a:t>Behave</a:t>
            </a:r>
          </a:p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i="1" dirty="0" smtClean="0"/>
              <a:t>Courage</a:t>
            </a:r>
            <a:endParaRPr lang="en-US" sz="1600" i="1" dirty="0"/>
          </a:p>
        </p:txBody>
      </p:sp>
      <p:sp>
        <p:nvSpPr>
          <p:cNvPr id="13" name="Freeform 12"/>
          <p:cNvSpPr/>
          <p:nvPr/>
        </p:nvSpPr>
        <p:spPr>
          <a:xfrm>
            <a:off x="5732619" y="3082230"/>
            <a:ext cx="2337346" cy="2337346"/>
          </a:xfrm>
          <a:custGeom>
            <a:avLst/>
            <a:gdLst>
              <a:gd name="connsiteX0" fmla="*/ 0 w 2337346"/>
              <a:gd name="connsiteY0" fmla="*/ 1168673 h 2337346"/>
              <a:gd name="connsiteX1" fmla="*/ 1168673 w 2337346"/>
              <a:gd name="connsiteY1" fmla="*/ 0 h 2337346"/>
              <a:gd name="connsiteX2" fmla="*/ 2337346 w 2337346"/>
              <a:gd name="connsiteY2" fmla="*/ 1168673 h 2337346"/>
              <a:gd name="connsiteX3" fmla="*/ 1168673 w 2337346"/>
              <a:gd name="connsiteY3" fmla="*/ 2337346 h 2337346"/>
              <a:gd name="connsiteX4" fmla="*/ 0 w 2337346"/>
              <a:gd name="connsiteY4" fmla="*/ 1168673 h 23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346" h="2337346">
                <a:moveTo>
                  <a:pt x="0" y="1168673"/>
                </a:moveTo>
                <a:cubicBezTo>
                  <a:pt x="0" y="523233"/>
                  <a:pt x="523233" y="0"/>
                  <a:pt x="1168673" y="0"/>
                </a:cubicBezTo>
                <a:cubicBezTo>
                  <a:pt x="1814113" y="0"/>
                  <a:pt x="2337346" y="523233"/>
                  <a:pt x="2337346" y="1168673"/>
                </a:cubicBezTo>
                <a:cubicBezTo>
                  <a:pt x="2337346" y="1814113"/>
                  <a:pt x="1814113" y="2337346"/>
                  <a:pt x="1168673" y="2337346"/>
                </a:cubicBezTo>
                <a:cubicBezTo>
                  <a:pt x="523233" y="2337346"/>
                  <a:pt x="0" y="1814113"/>
                  <a:pt x="0" y="1168673"/>
                </a:cubicBezTo>
                <a:close/>
              </a:path>
            </a:pathLst>
          </a:custGeom>
          <a:solidFill>
            <a:srgbClr val="9BBB59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57200" tIns="914400" rIns="0" bIns="548640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 smtClean="0"/>
              <a:t>Reinforce</a:t>
            </a:r>
          </a:p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i="1" dirty="0" smtClean="0"/>
              <a:t>Love</a:t>
            </a:r>
            <a:endParaRPr lang="en-US" sz="2800" i="1" dirty="0"/>
          </a:p>
        </p:txBody>
      </p:sp>
      <p:sp>
        <p:nvSpPr>
          <p:cNvPr id="14" name="Freeform 13"/>
          <p:cNvSpPr/>
          <p:nvPr/>
        </p:nvSpPr>
        <p:spPr>
          <a:xfrm>
            <a:off x="4045834" y="3082230"/>
            <a:ext cx="2337346" cy="2337346"/>
          </a:xfrm>
          <a:custGeom>
            <a:avLst/>
            <a:gdLst>
              <a:gd name="connsiteX0" fmla="*/ 0 w 2337346"/>
              <a:gd name="connsiteY0" fmla="*/ 1168673 h 2337346"/>
              <a:gd name="connsiteX1" fmla="*/ 1168673 w 2337346"/>
              <a:gd name="connsiteY1" fmla="*/ 0 h 2337346"/>
              <a:gd name="connsiteX2" fmla="*/ 2337346 w 2337346"/>
              <a:gd name="connsiteY2" fmla="*/ 1168673 h 2337346"/>
              <a:gd name="connsiteX3" fmla="*/ 1168673 w 2337346"/>
              <a:gd name="connsiteY3" fmla="*/ 2337346 h 2337346"/>
              <a:gd name="connsiteX4" fmla="*/ 0 w 2337346"/>
              <a:gd name="connsiteY4" fmla="*/ 1168673 h 23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346" h="2337346">
                <a:moveTo>
                  <a:pt x="0" y="1168673"/>
                </a:moveTo>
                <a:cubicBezTo>
                  <a:pt x="0" y="523233"/>
                  <a:pt x="523233" y="0"/>
                  <a:pt x="1168673" y="0"/>
                </a:cubicBezTo>
                <a:cubicBezTo>
                  <a:pt x="1814113" y="0"/>
                  <a:pt x="2337346" y="523233"/>
                  <a:pt x="2337346" y="1168673"/>
                </a:cubicBezTo>
                <a:cubicBezTo>
                  <a:pt x="2337346" y="1814113"/>
                  <a:pt x="1814113" y="2337346"/>
                  <a:pt x="1168673" y="2337346"/>
                </a:cubicBezTo>
                <a:cubicBezTo>
                  <a:pt x="523233" y="2337346"/>
                  <a:pt x="0" y="1814113"/>
                  <a:pt x="0" y="1168673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20100" tIns="603814" rIns="714839" bIns="447992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dirty="0"/>
              <a:t>Evoke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790700" y="1039294"/>
            <a:ext cx="2667000" cy="2286000"/>
          </a:xfrm>
          <a:prstGeom prst="wedgeRoundRectCallout">
            <a:avLst>
              <a:gd name="adj1" fmla="val 60152"/>
              <a:gd name="adj2" fmla="val 75328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Is there something that you’ve dreamed of doing for a long time? Why haven’t you done it?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7658100" y="1039294"/>
            <a:ext cx="2667000" cy="2286000"/>
          </a:xfrm>
          <a:prstGeom prst="wedgeRoundRectCallout">
            <a:avLst>
              <a:gd name="adj1" fmla="val -55710"/>
              <a:gd name="adj2" fmla="val 76018"/>
              <a:gd name="adj3" fmla="val 16667"/>
            </a:avLst>
          </a:prstGeom>
          <a:solidFill>
            <a:srgbClr val="9BBB5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 can feel how excited you are, and also the struggle that you’re going through in order to achieve this dream. 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610100" y="838200"/>
            <a:ext cx="2692674" cy="658294"/>
          </a:xfrm>
          <a:prstGeom prst="wedgeRoundRectCallout">
            <a:avLst>
              <a:gd name="adj1" fmla="val -20248"/>
              <a:gd name="adj2" fmla="val 74475"/>
              <a:gd name="adj3" fmla="val 16667"/>
            </a:avLst>
          </a:prstGeom>
          <a:solidFill>
            <a:srgbClr val="00B0F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Self disclosure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25263" y="5419576"/>
            <a:ext cx="8133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Condition </a:t>
            </a:r>
            <a:r>
              <a:rPr lang="en-US" sz="4000" dirty="0" smtClean="0">
                <a:solidFill>
                  <a:prstClr val="black"/>
                </a:solidFill>
              </a:rPr>
              <a:t>2:  Evoke + Reinforcement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Title 12"/>
          <p:cNvSpPr>
            <a:spLocks noGrp="1"/>
          </p:cNvSpPr>
          <p:nvPr>
            <p:ph type="title"/>
          </p:nvPr>
        </p:nvSpPr>
        <p:spPr>
          <a:xfrm>
            <a:off x="4755378" y="-160594"/>
            <a:ext cx="2686958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effectLst/>
              </a:rPr>
              <a:t>Methods</a:t>
            </a:r>
            <a:endParaRPr lang="en-US" sz="5400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460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8" grpId="0" animBg="1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Introduction and Background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</a:t>
            </a:r>
            <a:r>
              <a:rPr lang="en-US" sz="3600" dirty="0"/>
              <a:t>l</a:t>
            </a:r>
            <a:r>
              <a:rPr lang="en-US" sz="3600" dirty="0" smtClean="0"/>
              <a:t>aboratory based component-process research?</a:t>
            </a:r>
          </a:p>
          <a:p>
            <a:pPr lvl="2"/>
            <a:r>
              <a:rPr lang="en-US" sz="2800" dirty="0" smtClean="0"/>
              <a:t>Hayes, Barnes-Holmes, &amp; Wilson (2012)</a:t>
            </a:r>
          </a:p>
          <a:p>
            <a:r>
              <a:rPr lang="en-US" sz="3600" dirty="0" smtClean="0"/>
              <a:t>Component-Process research is widely (and successfully) used with respect to ACT processes</a:t>
            </a:r>
          </a:p>
          <a:p>
            <a:pPr marL="1143000" lvl="4">
              <a:spcBef>
                <a:spcPts val="1000"/>
              </a:spcBef>
            </a:pPr>
            <a:r>
              <a:rPr lang="en-US" sz="2800" dirty="0" smtClean="0"/>
              <a:t>Levin, Hildebrandt, Lillis, &amp; Hayes (2012)</a:t>
            </a:r>
          </a:p>
          <a:p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110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68535" y="1517247"/>
            <a:ext cx="6096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4000" dirty="0"/>
              <a:t>Primary outcome measures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600" dirty="0"/>
              <a:t>RIS6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600" dirty="0"/>
              <a:t>Inclusion of Other in the Self Scale</a:t>
            </a:r>
          </a:p>
        </p:txBody>
      </p:sp>
      <p:sp>
        <p:nvSpPr>
          <p:cNvPr id="6" name="Rectangle 5"/>
          <p:cNvSpPr/>
          <p:nvPr/>
        </p:nvSpPr>
        <p:spPr>
          <a:xfrm>
            <a:off x="-145577" y="1517247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/>
              <a:t>Participants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/>
              <a:t>Ninety-eight University of Wisconsin-Milwaukee undergraduates (77 female, 21 male)</a:t>
            </a:r>
          </a:p>
        </p:txBody>
      </p:sp>
      <p:sp>
        <p:nvSpPr>
          <p:cNvPr id="10" name="Title 12"/>
          <p:cNvSpPr txBox="1">
            <a:spLocks/>
          </p:cNvSpPr>
          <p:nvPr/>
        </p:nvSpPr>
        <p:spPr>
          <a:xfrm>
            <a:off x="4755378" y="-160594"/>
            <a:ext cx="26869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smtClean="0"/>
              <a:t>Methods</a:t>
            </a:r>
            <a:endParaRPr lang="en-US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499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68476" y="0"/>
            <a:ext cx="10835704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RIS6</a:t>
            </a:r>
            <a:endParaRPr lang="en-US" sz="5400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7280" y="2857500"/>
            <a:ext cx="8997184" cy="2628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9234" y="1802606"/>
            <a:ext cx="7153275" cy="9334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270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68476" y="0"/>
            <a:ext cx="10835704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effectLst/>
              </a:rPr>
              <a:t>Inclusion of Other in the Self Scale</a:t>
            </a:r>
            <a:endParaRPr lang="en-US" sz="5400" dirty="0">
              <a:effectLst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30043" y="1666568"/>
            <a:ext cx="8938865" cy="306277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737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73011688"/>
              </p:ext>
            </p:extLst>
          </p:nvPr>
        </p:nvGraphicFramePr>
        <p:xfrm>
          <a:off x="3200084" y="1041902"/>
          <a:ext cx="6560411" cy="4779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itle 12"/>
          <p:cNvSpPr txBox="1">
            <a:spLocks/>
          </p:cNvSpPr>
          <p:nvPr/>
        </p:nvSpPr>
        <p:spPr>
          <a:xfrm>
            <a:off x="362856" y="255734"/>
            <a:ext cx="1083570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/>
              <a:t>Results-RIS6</a:t>
            </a:r>
            <a:endParaRPr lang="en-US" sz="5400" dirty="0"/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0" y="1480457"/>
            <a:ext cx="6375400" cy="419171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41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8743950" y="4057650"/>
            <a:ext cx="2543175" cy="657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Evoke + Reinforce:  (Responsiveness)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10606" y="2924170"/>
            <a:ext cx="2543175" cy="657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Evoke only: 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(No response)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43950" y="1595508"/>
            <a:ext cx="2543175" cy="657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Control: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(Nature Video)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81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 txBox="1">
            <a:spLocks/>
          </p:cNvSpPr>
          <p:nvPr/>
        </p:nvSpPr>
        <p:spPr>
          <a:xfrm>
            <a:off x="362856" y="255734"/>
            <a:ext cx="1083570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/>
              <a:t>Results-IOS</a:t>
            </a:r>
            <a:endParaRPr lang="en-US" sz="5400" dirty="0"/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0" y="1480457"/>
            <a:ext cx="6375400" cy="419171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4100" dirty="0" smtClean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284708505"/>
              </p:ext>
            </p:extLst>
          </p:nvPr>
        </p:nvGraphicFramePr>
        <p:xfrm>
          <a:off x="1296536" y="1078173"/>
          <a:ext cx="7478973" cy="4594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9018241" y="1581297"/>
            <a:ext cx="2543175" cy="657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Control: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(Nature Video)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018241" y="2767008"/>
            <a:ext cx="2543175" cy="657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Evoke only: 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(No response)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18240" y="3952719"/>
            <a:ext cx="2543175" cy="657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Evoke + Reinforce:  (Responsiveness)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80605" y="1725645"/>
            <a:ext cx="412750" cy="3685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91202" y="2944090"/>
            <a:ext cx="427038" cy="3030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91202" y="4153140"/>
            <a:ext cx="431800" cy="2563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5594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 txBox="1">
            <a:spLocks/>
          </p:cNvSpPr>
          <p:nvPr/>
        </p:nvSpPr>
        <p:spPr>
          <a:xfrm>
            <a:off x="362856" y="255734"/>
            <a:ext cx="1083570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/>
              <a:t>Discussion</a:t>
            </a:r>
            <a:endParaRPr lang="en-US" sz="5400" dirty="0"/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0" y="1480457"/>
            <a:ext cx="6375400" cy="419171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41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5760" y="1165131"/>
            <a:ext cx="10972800" cy="51315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Support for our primary hypothesis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Feelings of connection with the research </a:t>
            </a:r>
            <a:br>
              <a:rPr lang="en-US" sz="3200" dirty="0" smtClean="0"/>
            </a:br>
            <a:r>
              <a:rPr lang="en-US" sz="3200" dirty="0" smtClean="0"/>
              <a:t>assistants decreased for all three groups </a:t>
            </a:r>
          </a:p>
        </p:txBody>
      </p:sp>
      <p:pic>
        <p:nvPicPr>
          <p:cNvPr id="2050" name="Picture 2" descr="https://encrypted-tbn0.gstatic.com/images?q=tbn:ANd9GcTM3MAasAOiSdGWM8v3-hIAt1HVgvE7oCy7oXF9MujMd_XZdIFNL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069" y="1592542"/>
            <a:ext cx="316373" cy="32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249368" y="3179568"/>
            <a:ext cx="557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or</a:t>
            </a:r>
          </a:p>
        </p:txBody>
      </p:sp>
      <p:sp>
        <p:nvSpPr>
          <p:cNvPr id="10" name="Oval 9"/>
          <p:cNvSpPr/>
          <p:nvPr/>
        </p:nvSpPr>
        <p:spPr>
          <a:xfrm>
            <a:off x="8040072" y="409514"/>
            <a:ext cx="1496711" cy="1367969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Behave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635065" y="1414277"/>
            <a:ext cx="1496712" cy="1367969"/>
          </a:xfrm>
          <a:prstGeom prst="ellipse">
            <a:avLst/>
          </a:prstGeom>
          <a:solidFill>
            <a:schemeClr val="bg1">
              <a:lumMod val="65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2743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Reinforce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401933" y="1414277"/>
            <a:ext cx="1496712" cy="1367968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Evoke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078453" y="3276733"/>
            <a:ext cx="1496711" cy="1367969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Behave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440314" y="4281496"/>
            <a:ext cx="1496712" cy="1367968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Evoke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83681" y="255734"/>
            <a:ext cx="3209491" cy="2986318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051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 txBox="1">
            <a:spLocks/>
          </p:cNvSpPr>
          <p:nvPr/>
        </p:nvSpPr>
        <p:spPr>
          <a:xfrm>
            <a:off x="362856" y="255734"/>
            <a:ext cx="1083570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/>
              <a:t>Discussion</a:t>
            </a:r>
            <a:endParaRPr lang="en-US" sz="5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94308" y="1106314"/>
            <a:ext cx="10972800" cy="51315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3156536" y="2180351"/>
            <a:ext cx="2211653" cy="14008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Vulnerable self-disclosure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6044729" y="2202346"/>
            <a:ext cx="2211653" cy="1356851"/>
          </a:xfrm>
          <a:prstGeom prst="lef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Responsiveness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497598" y="4108806"/>
            <a:ext cx="2566220" cy="1224117"/>
          </a:xfrm>
          <a:prstGeom prst="roundRect">
            <a:avLst/>
          </a:prstGeom>
          <a:solidFill>
            <a:srgbClr val="00B0F0">
              <a:alpha val="75000"/>
            </a:srgbClr>
          </a:solidFill>
          <a:ln>
            <a:noFill/>
          </a:ln>
          <a:effectLst>
            <a:glow rad="165100">
              <a:srgbClr val="00B0F0">
                <a:alpha val="74000"/>
              </a:srgbClr>
            </a:glo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Connection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1342"/>
            <a:ext cx="2477985" cy="409351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702" y="556705"/>
            <a:ext cx="3336297" cy="547815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23701" y="2130906"/>
            <a:ext cx="1517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Rule 2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014985" y="2151775"/>
            <a:ext cx="1517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Rule 3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901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  <p:bldP spid="13" grpId="0" animBg="1"/>
      <p:bldP spid="14" grpId="0" animBg="1"/>
      <p:bldP spid="2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497598" y="4108806"/>
            <a:ext cx="2566220" cy="1224117"/>
          </a:xfrm>
          <a:prstGeom prst="roundRect">
            <a:avLst/>
          </a:prstGeom>
          <a:solidFill>
            <a:srgbClr val="00B0F0">
              <a:alpha val="75000"/>
            </a:srgbClr>
          </a:solidFill>
          <a:ln>
            <a:noFill/>
          </a:ln>
          <a:effectLst>
            <a:glow rad="165100">
              <a:srgbClr val="00B0F0">
                <a:alpha val="74000"/>
              </a:srgbClr>
            </a:glo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Connection</a:t>
            </a:r>
          </a:p>
        </p:txBody>
      </p:sp>
      <p:sp>
        <p:nvSpPr>
          <p:cNvPr id="7" name="Title 12"/>
          <p:cNvSpPr txBox="1">
            <a:spLocks/>
          </p:cNvSpPr>
          <p:nvPr/>
        </p:nvSpPr>
        <p:spPr>
          <a:xfrm>
            <a:off x="362856" y="255734"/>
            <a:ext cx="1083570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/>
              <a:t>Discussion</a:t>
            </a:r>
            <a:endParaRPr lang="en-US" sz="5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94308" y="1106314"/>
            <a:ext cx="10972800" cy="51315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46708" y="1258714"/>
            <a:ext cx="10972800" cy="51315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1342"/>
            <a:ext cx="2477985" cy="409351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702" y="556705"/>
            <a:ext cx="3336297" cy="5478151"/>
          </a:xfrm>
          <a:prstGeom prst="rect">
            <a:avLst/>
          </a:prstGeom>
        </p:spPr>
      </p:pic>
      <p:pic>
        <p:nvPicPr>
          <p:cNvPr id="1026" name="Picture 2" descr="http://upload.wikimedia.org/wikipedia/commons/thumb/d/d5/No_sign.svg/300px-No_sign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750" y="3536906"/>
            <a:ext cx="2367915" cy="236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ight Arrow 14"/>
          <p:cNvSpPr/>
          <p:nvPr/>
        </p:nvSpPr>
        <p:spPr>
          <a:xfrm>
            <a:off x="3156536" y="2180351"/>
            <a:ext cx="2211653" cy="14008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Vulnerable self-disclosure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6044729" y="2202346"/>
            <a:ext cx="2211653" cy="1356851"/>
          </a:xfrm>
          <a:prstGeom prst="lef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Responsiveness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23701" y="2130906"/>
            <a:ext cx="1517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Rule 2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014985" y="2151775"/>
            <a:ext cx="1517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Rule 3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128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7" grpId="0" animBg="1"/>
      <p:bldP spid="18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497598" y="4108806"/>
            <a:ext cx="2566220" cy="1224117"/>
          </a:xfrm>
          <a:prstGeom prst="roundRect">
            <a:avLst/>
          </a:prstGeom>
          <a:solidFill>
            <a:srgbClr val="00B0F0">
              <a:alpha val="75000"/>
            </a:srgbClr>
          </a:solidFill>
          <a:ln>
            <a:noFill/>
          </a:ln>
          <a:effectLst>
            <a:glow rad="165100">
              <a:srgbClr val="00B0F0">
                <a:alpha val="74000"/>
              </a:srgbClr>
            </a:glo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Connection</a:t>
            </a:r>
          </a:p>
        </p:txBody>
      </p:sp>
      <p:sp>
        <p:nvSpPr>
          <p:cNvPr id="7" name="Title 12"/>
          <p:cNvSpPr txBox="1">
            <a:spLocks/>
          </p:cNvSpPr>
          <p:nvPr/>
        </p:nvSpPr>
        <p:spPr>
          <a:xfrm>
            <a:off x="362856" y="255734"/>
            <a:ext cx="1083570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/>
              <a:t>Discussion</a:t>
            </a:r>
            <a:endParaRPr lang="en-US" sz="5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94308" y="1106314"/>
            <a:ext cx="10972800" cy="51315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46708" y="1258714"/>
            <a:ext cx="10972800" cy="51315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1342"/>
            <a:ext cx="2477985" cy="409351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702" y="556705"/>
            <a:ext cx="3336297" cy="5478151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3156536" y="2180351"/>
            <a:ext cx="2211653" cy="14008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Vulnerable self-disclosure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6044729" y="2202346"/>
            <a:ext cx="2211653" cy="1356851"/>
          </a:xfrm>
          <a:prstGeom prst="lef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Responsiveness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23701" y="2130906"/>
            <a:ext cx="1517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Rule 2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014985" y="2151775"/>
            <a:ext cx="1517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Rule 3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69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 txBox="1">
            <a:spLocks/>
          </p:cNvSpPr>
          <p:nvPr/>
        </p:nvSpPr>
        <p:spPr>
          <a:xfrm>
            <a:off x="362856" y="255734"/>
            <a:ext cx="1083570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/>
              <a:t>Alternate Explanations &amp; Limitations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94308" y="1106314"/>
            <a:ext cx="10972800" cy="51315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25760" y="1956894"/>
            <a:ext cx="10972800" cy="51315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It was time spent together, not responsiveness…</a:t>
            </a:r>
          </a:p>
          <a:p>
            <a:r>
              <a:rPr lang="en-US" sz="3600" dirty="0" smtClean="0"/>
              <a:t>It was the presence of an interaction, not responsiveness </a:t>
            </a:r>
          </a:p>
          <a:p>
            <a:r>
              <a:rPr lang="en-US" sz="3600" dirty="0"/>
              <a:t>Maybe the RA’s response provided praise to the participant, which made them feel good and connected</a:t>
            </a:r>
            <a:r>
              <a:rPr lang="en-US" sz="3600" dirty="0" smtClean="0"/>
              <a:t>.</a:t>
            </a:r>
          </a:p>
          <a:p>
            <a:pPr marL="228600" lvl="2">
              <a:spcBef>
                <a:spcPts val="1000"/>
              </a:spcBef>
            </a:pPr>
            <a:r>
              <a:rPr lang="en-US" sz="3600" dirty="0"/>
              <a:t>Analog replication - might not relate to actual treatment</a:t>
            </a:r>
          </a:p>
          <a:p>
            <a:endParaRPr lang="en-US" dirty="0"/>
          </a:p>
          <a:p>
            <a:endParaRPr lang="en-US" sz="2800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31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Introduction and Background</a:t>
            </a:r>
            <a:br>
              <a:rPr lang="en-US" sz="5400" dirty="0" smtClean="0"/>
            </a:br>
            <a:r>
              <a:rPr lang="en-US" sz="2000" dirty="0" smtClean="0"/>
              <a:t>What is FAP?</a:t>
            </a:r>
            <a:endParaRPr lang="en-US" sz="5400" dirty="0"/>
          </a:p>
        </p:txBody>
      </p:sp>
      <p:sp>
        <p:nvSpPr>
          <p:cNvPr id="5" name="Rounded Rectangle 4"/>
          <p:cNvSpPr/>
          <p:nvPr/>
        </p:nvSpPr>
        <p:spPr>
          <a:xfrm>
            <a:off x="478714" y="1625212"/>
            <a:ext cx="3996812" cy="14359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Intense, intimate, and emotional contextual behavioral therapy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8714" y="3182063"/>
            <a:ext cx="1976283" cy="101474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Targets social connection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8714" y="4317687"/>
            <a:ext cx="3996812" cy="143597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Therapeutic relationship is the primary vehicle for client transformation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02483" y="3182061"/>
            <a:ext cx="1873044" cy="101474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ACL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Outcomes &amp; Clinical Tools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56125" y="1690686"/>
            <a:ext cx="1076632" cy="412844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301682" y="1462979"/>
            <a:ext cx="4274573" cy="143597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Most client problems are fundamentally interpersonal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01682" y="3019828"/>
            <a:ext cx="4259823" cy="133921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Clients form social connections and relationships as part of treatment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301682" y="4479920"/>
            <a:ext cx="4274573" cy="133921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Client behaviors that occur in outside relationships will also occur within therapy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139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 txBox="1">
            <a:spLocks/>
          </p:cNvSpPr>
          <p:nvPr/>
        </p:nvSpPr>
        <p:spPr>
          <a:xfrm>
            <a:off x="362856" y="255734"/>
            <a:ext cx="1083570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/>
              <a:t>Conclusion</a:t>
            </a:r>
            <a:endParaRPr lang="en-US" sz="2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94308" y="1106314"/>
            <a:ext cx="10972800" cy="51315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433013"/>
            <a:ext cx="10972800" cy="54249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Support the theory that natural feedback of self-disclosure statements improves interpersonal connection</a:t>
            </a:r>
          </a:p>
          <a:p>
            <a:r>
              <a:rPr lang="en-US" sz="3200" dirty="0" smtClean="0"/>
              <a:t>Provides a useful, easy-to-implement, and flexible model of mechanism research. </a:t>
            </a:r>
          </a:p>
          <a:p>
            <a:r>
              <a:rPr lang="en-US" sz="3200" dirty="0" smtClean="0"/>
              <a:t>Several confounds and alternatives explanations exist, further replications of the findings are merited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364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8823" y="187704"/>
            <a:ext cx="3352801" cy="1325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effectLst/>
              </a:rPr>
              <a:t>References</a:t>
            </a:r>
            <a:endParaRPr lang="en-US" sz="54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09600" y="1935480"/>
            <a:ext cx="11291248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Aron, A., Aron E. N., &amp; </a:t>
            </a:r>
            <a:r>
              <a:rPr lang="en-US" sz="1400" dirty="0" err="1"/>
              <a:t>Smollan</a:t>
            </a:r>
            <a:r>
              <a:rPr lang="en-US" sz="1400" dirty="0"/>
              <a:t>, D. (1992). Inclusion of other in the self scale and the structure of interpersonal closeness. </a:t>
            </a:r>
            <a:r>
              <a:rPr lang="en-US" sz="1400" i="1" dirty="0"/>
              <a:t>Journal of Personality and Social Psychology, 63</a:t>
            </a:r>
            <a:r>
              <a:rPr lang="en-US" sz="1400" dirty="0"/>
              <a:t>, 596-612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/>
              <a:t>Aron, A., </a:t>
            </a:r>
            <a:r>
              <a:rPr lang="en-US" sz="1400" dirty="0" err="1"/>
              <a:t>Melinat</a:t>
            </a:r>
            <a:r>
              <a:rPr lang="en-US" sz="1400" dirty="0"/>
              <a:t>, E., Aron, E. N., </a:t>
            </a:r>
            <a:r>
              <a:rPr lang="en-US" sz="1400" dirty="0" err="1"/>
              <a:t>Vallone</a:t>
            </a:r>
            <a:r>
              <a:rPr lang="en-US" sz="1400" dirty="0"/>
              <a:t>, R. D., &amp; Bator, R. J. (January 01, 1997). The Experimental Generation of Interpersonal Closeness: A Procedure and Some Preliminary Findings. </a:t>
            </a:r>
            <a:r>
              <a:rPr lang="en-US" sz="1400" i="1" dirty="0"/>
              <a:t>Personality and Social Psychology Bulletin, 23, </a:t>
            </a:r>
            <a:r>
              <a:rPr lang="en-US" sz="1400" dirty="0"/>
              <a:t>4, 363-377</a:t>
            </a:r>
            <a:r>
              <a:rPr lang="en-US" sz="1400" dirty="0" smtClean="0"/>
              <a:t>.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Hayes, S. C., Barnes-Holmes, D., &amp; Wilson, K. G. (December 10, 2012). Contextual behavioral science: Creating a science more adequate to the challenge of the human condition. </a:t>
            </a:r>
            <a:r>
              <a:rPr lang="en-US" sz="1400" i="1" dirty="0"/>
              <a:t>Journal of Contextual Behavioral Science, 1, </a:t>
            </a:r>
            <a:r>
              <a:rPr lang="en-US" sz="1400" dirty="0"/>
              <a:t>1-16.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Lee, R. M., &amp; Robbins, S. B. (April 01, 1995). Measuring Belongingness: The Social Connectedness and the Social Assurance Scales. </a:t>
            </a:r>
            <a:r>
              <a:rPr lang="en-US" sz="1400" i="1" dirty="0"/>
              <a:t>Journal of Counseling Psychology,42, </a:t>
            </a:r>
            <a:r>
              <a:rPr lang="en-US" sz="1400" dirty="0"/>
              <a:t>2, 232-41.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Levin, M. E., Hildebrandt, M. J., Lillis, J., &amp; Hayes, S. C. (December 01, 2012). The Impact of Treatment Components Suggested by the Psychological Flexibility Model: A Meta-Analysis of Laboratory-Based Component Studies. </a:t>
            </a:r>
            <a:r>
              <a:rPr lang="en-US" sz="1400" i="1" dirty="0"/>
              <a:t>Behavior Therapy, 43, </a:t>
            </a:r>
            <a:r>
              <a:rPr lang="en-US" sz="1400" dirty="0"/>
              <a:t>4, 741-756</a:t>
            </a:r>
            <a:r>
              <a:rPr lang="en-US" sz="1400" dirty="0" smtClean="0"/>
              <a:t>.	</a:t>
            </a:r>
          </a:p>
          <a:p>
            <a:pPr marL="0" indent="0">
              <a:buNone/>
            </a:pPr>
            <a:r>
              <a:rPr lang="en-US" sz="1400" dirty="0" smtClean="0"/>
              <a:t>Reis</a:t>
            </a:r>
            <a:r>
              <a:rPr lang="en-US" sz="1400" dirty="0"/>
              <a:t>, H. T., &amp; Shaver, P. (1988). Intimacy as an interpersonal process. In S. Duck (Ed.), Handbook of personal relationships (pp. 367–389</a:t>
            </a:r>
            <a:r>
              <a:rPr lang="en-US" sz="1400" dirty="0" smtClean="0"/>
              <a:t>). </a:t>
            </a:r>
            <a:r>
              <a:rPr lang="en-US" sz="1400" dirty="0" err="1" smtClean="0"/>
              <a:t>Chichester</a:t>
            </a:r>
            <a:r>
              <a:rPr lang="en-US" sz="1400" dirty="0"/>
              <a:t>, England: Wiley &amp; Sons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414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05002" y="169182"/>
            <a:ext cx="15413179" cy="1325563"/>
          </a:xfrm>
        </p:spPr>
        <p:txBody>
          <a:bodyPr/>
          <a:lstStyle/>
          <a:p>
            <a:pPr algn="ctr"/>
            <a:r>
              <a:rPr lang="en-US" sz="4800" dirty="0" smtClean="0"/>
              <a:t>Thank You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657" y="2256698"/>
            <a:ext cx="9455332" cy="2667998"/>
          </a:xfrm>
        </p:spPr>
        <p:txBody>
          <a:bodyPr>
            <a:noAutofit/>
          </a:bodyPr>
          <a:lstStyle/>
          <a:p>
            <a:r>
              <a:rPr lang="en-US" sz="3600" dirty="0" smtClean="0"/>
              <a:t>Adam Kuczynski – adamkucz@uw.edu</a:t>
            </a:r>
          </a:p>
          <a:p>
            <a:r>
              <a:rPr lang="en-US" sz="3600" dirty="0" smtClean="0"/>
              <a:t>Jonathan </a:t>
            </a:r>
            <a:r>
              <a:rPr lang="en-US" sz="3600" dirty="0" err="1" smtClean="0"/>
              <a:t>Kanter</a:t>
            </a:r>
            <a:r>
              <a:rPr lang="en-US" sz="3600" dirty="0" smtClean="0"/>
              <a:t>, Ph.D. – jonkan@uw.edu</a:t>
            </a:r>
          </a:p>
          <a:p>
            <a:r>
              <a:rPr lang="en-US" sz="3600" dirty="0"/>
              <a:t>Kevin Haworth – khaworth@uwm.edu</a:t>
            </a:r>
          </a:p>
          <a:p>
            <a:r>
              <a:rPr lang="en-US" sz="3600" dirty="0" smtClean="0"/>
              <a:t>Bob </a:t>
            </a:r>
            <a:r>
              <a:rPr lang="en-US" sz="3600" dirty="0" err="1" smtClean="0"/>
              <a:t>Kohlenberg</a:t>
            </a:r>
            <a:r>
              <a:rPr lang="en-US" sz="3600" dirty="0" smtClean="0"/>
              <a:t>, </a:t>
            </a:r>
            <a:r>
              <a:rPr lang="en-US" sz="3600" dirty="0" err="1" smtClean="0"/>
              <a:t>Ph.D</a:t>
            </a:r>
            <a:r>
              <a:rPr lang="en-US" sz="3600" dirty="0" smtClean="0"/>
              <a:t> – fap@uw.edu</a:t>
            </a:r>
            <a:endParaRPr lang="en-US" sz="3600" dirty="0"/>
          </a:p>
          <a:p>
            <a:r>
              <a:rPr lang="en-US" sz="3600" dirty="0" smtClean="0"/>
              <a:t>Mavis Tsai, Ph.D. – mavist@gmail.com</a:t>
            </a:r>
          </a:p>
          <a:p>
            <a:endParaRPr lang="en-US" sz="3600" dirty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04012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23452" y="1881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Reis and Shaver (1988)</a:t>
            </a:r>
            <a:endParaRPr lang="en-US" sz="5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9988"/>
            <a:ext cx="2477985" cy="482486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702" y="-422031"/>
            <a:ext cx="3336297" cy="645688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3173634" y="1377966"/>
            <a:ext cx="2211653" cy="1400841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Vulnerable self-disclosure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5800567" y="1399961"/>
            <a:ext cx="2211653" cy="1356851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Responsiveness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144296" y="4466036"/>
            <a:ext cx="2772697" cy="132257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508000">
              <a:srgbClr val="C00000"/>
            </a:glow>
            <a:outerShdw blurRad="1270000" dist="50800" dir="5400000" sx="1000" sy="1000" algn="ctr" rotWithShape="0">
              <a:srgbClr val="C00000">
                <a:alpha val="43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Connection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618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9988"/>
            <a:ext cx="2477985" cy="48248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702" y="-422031"/>
            <a:ext cx="3336297" cy="6456887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3173634" y="1377966"/>
            <a:ext cx="2211653" cy="1400841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Vulnerable self-disclosure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5800567" y="1399961"/>
            <a:ext cx="2211653" cy="1356851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Responsiveness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23452" y="1881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Reis and Shaver (1988)</a:t>
            </a:r>
            <a:endParaRPr lang="en-US" sz="5400" dirty="0"/>
          </a:p>
        </p:txBody>
      </p:sp>
      <p:sp>
        <p:nvSpPr>
          <p:cNvPr id="13" name="Right Arrow 12"/>
          <p:cNvSpPr/>
          <p:nvPr/>
        </p:nvSpPr>
        <p:spPr>
          <a:xfrm>
            <a:off x="3173634" y="2507657"/>
            <a:ext cx="2211653" cy="140084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Responsiveness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5800567" y="2507657"/>
            <a:ext cx="2211653" cy="1356851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Vulnerable self-disclosure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144296" y="4466036"/>
            <a:ext cx="2772697" cy="132257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508000">
              <a:srgbClr val="C00000"/>
            </a:glow>
            <a:outerShdw blurRad="1270000" dist="50800" dir="5400000" sx="1000" sy="1000" algn="ctr" rotWithShape="0">
              <a:srgbClr val="C00000">
                <a:alpha val="43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Connection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183154" y="3660187"/>
            <a:ext cx="2211653" cy="1400841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Vulnerable self-disclosure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5" name="Left Arrow 24"/>
          <p:cNvSpPr/>
          <p:nvPr/>
        </p:nvSpPr>
        <p:spPr>
          <a:xfrm>
            <a:off x="5810087" y="3660187"/>
            <a:ext cx="2211653" cy="1356851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Responsiveness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199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2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23452" y="1881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Reis and Shaver (1988)</a:t>
            </a:r>
            <a:endParaRPr lang="en-US" sz="5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9988"/>
            <a:ext cx="2477985" cy="482486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702" y="-422031"/>
            <a:ext cx="3336297" cy="645688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3173634" y="1377966"/>
            <a:ext cx="2211653" cy="1400841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Vulnerable self-disclosure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5800567" y="1399961"/>
            <a:ext cx="2211653" cy="1356851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Responsiveness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144296" y="4466036"/>
            <a:ext cx="2772697" cy="132257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508000">
              <a:srgbClr val="C00000"/>
            </a:glow>
            <a:outerShdw blurRad="1270000" dist="50800" dir="5400000" sx="1000" sy="1000" algn="ctr" rotWithShape="0">
              <a:srgbClr val="C00000">
                <a:alpha val="43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Connection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516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64653" y="1377966"/>
            <a:ext cx="2888988" cy="3206065"/>
          </a:xfrm>
          <a:prstGeom prst="ellipse">
            <a:avLst/>
          </a:prstGeom>
          <a:solidFill>
            <a:srgbClr val="FFC000"/>
          </a:solidFill>
          <a:effectLst>
            <a:glow rad="787400">
              <a:srgbClr val="FFC000">
                <a:alpha val="87000"/>
              </a:srgbClr>
            </a:glo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822960" rtlCol="0" anchor="ctr"/>
          <a:lstStyle/>
          <a:p>
            <a:pPr algn="ctr"/>
            <a:endParaRPr lang="en-US" sz="3200" i="1" dirty="0" smtClean="0">
              <a:solidFill>
                <a:srgbClr val="FF0000"/>
              </a:solidFill>
            </a:endParaRPr>
          </a:p>
          <a:p>
            <a:pPr algn="ctr"/>
            <a:endParaRPr lang="en-US" sz="3200" i="1" dirty="0">
              <a:solidFill>
                <a:srgbClr val="FF0000"/>
              </a:solidFill>
            </a:endParaRPr>
          </a:p>
          <a:p>
            <a:pPr algn="ctr"/>
            <a:endParaRPr lang="en-US" sz="3200" i="1" dirty="0" smtClean="0">
              <a:solidFill>
                <a:srgbClr val="FF0000"/>
              </a:solidFill>
            </a:endParaRPr>
          </a:p>
          <a:p>
            <a:pPr algn="ctr"/>
            <a:endParaRPr lang="en-US" sz="3200" i="1" dirty="0">
              <a:solidFill>
                <a:srgbClr val="FF0000"/>
              </a:solidFill>
            </a:endParaRPr>
          </a:p>
          <a:p>
            <a:pPr algn="ctr"/>
            <a:r>
              <a:rPr lang="en-US" sz="3200" i="1" dirty="0" smtClean="0">
                <a:solidFill>
                  <a:srgbClr val="FF0000"/>
                </a:solidFill>
              </a:rPr>
              <a:t>Awareness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247550" y="1377966"/>
            <a:ext cx="2211653" cy="140084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Vulnerable self-disclosure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874483" y="1399961"/>
            <a:ext cx="2211653" cy="1356851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Responsiveness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9988"/>
            <a:ext cx="2477985" cy="48248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702" y="-422031"/>
            <a:ext cx="3336297" cy="64568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369" y="1085577"/>
            <a:ext cx="1417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</a:rPr>
              <a:t>Love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592" y="1085578"/>
            <a:ext cx="1673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</a:rPr>
              <a:t>Courage</a:t>
            </a:r>
            <a:endParaRPr lang="en-US" sz="3200" i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836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3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Research Design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818" y="1568160"/>
            <a:ext cx="10533228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Lab-based component-process research paradigm</a:t>
            </a:r>
          </a:p>
          <a:p>
            <a:pPr lvl="1"/>
            <a:r>
              <a:rPr lang="en-US" sz="3200" dirty="0" smtClean="0"/>
              <a:t>Currently we’ve run two studies.</a:t>
            </a:r>
          </a:p>
          <a:p>
            <a:r>
              <a:rPr lang="en-US" sz="3600" dirty="0" smtClean="0"/>
              <a:t>Briefly, we used the “intimacy-generating” protocol from Aron (1997) which looks like this: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786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99" y="56560"/>
            <a:ext cx="10515600" cy="730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Intimacy Generating Protocol</a:t>
            </a:r>
            <a:endParaRPr lang="en-US" sz="5400" dirty="0"/>
          </a:p>
        </p:txBody>
      </p:sp>
      <p:sp>
        <p:nvSpPr>
          <p:cNvPr id="12" name="Freeform 11"/>
          <p:cNvSpPr/>
          <p:nvPr/>
        </p:nvSpPr>
        <p:spPr>
          <a:xfrm>
            <a:off x="4889226" y="1621388"/>
            <a:ext cx="2337346" cy="2337346"/>
          </a:xfrm>
          <a:custGeom>
            <a:avLst/>
            <a:gdLst>
              <a:gd name="connsiteX0" fmla="*/ 0 w 2337346"/>
              <a:gd name="connsiteY0" fmla="*/ 1168673 h 2337346"/>
              <a:gd name="connsiteX1" fmla="*/ 1168673 w 2337346"/>
              <a:gd name="connsiteY1" fmla="*/ 0 h 2337346"/>
              <a:gd name="connsiteX2" fmla="*/ 2337346 w 2337346"/>
              <a:gd name="connsiteY2" fmla="*/ 1168673 h 2337346"/>
              <a:gd name="connsiteX3" fmla="*/ 1168673 w 2337346"/>
              <a:gd name="connsiteY3" fmla="*/ 2337346 h 2337346"/>
              <a:gd name="connsiteX4" fmla="*/ 0 w 2337346"/>
              <a:gd name="connsiteY4" fmla="*/ 1168673 h 23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346" h="2337346">
                <a:moveTo>
                  <a:pt x="0" y="1168673"/>
                </a:moveTo>
                <a:cubicBezTo>
                  <a:pt x="0" y="523233"/>
                  <a:pt x="523233" y="0"/>
                  <a:pt x="1168673" y="0"/>
                </a:cubicBezTo>
                <a:cubicBezTo>
                  <a:pt x="1814113" y="0"/>
                  <a:pt x="2337346" y="523233"/>
                  <a:pt x="2337346" y="1168673"/>
                </a:cubicBezTo>
                <a:cubicBezTo>
                  <a:pt x="2337346" y="1814113"/>
                  <a:pt x="1814113" y="2337346"/>
                  <a:pt x="1168673" y="2337346"/>
                </a:cubicBezTo>
                <a:cubicBezTo>
                  <a:pt x="523233" y="2337346"/>
                  <a:pt x="0" y="1814113"/>
                  <a:pt x="0" y="1168673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11647" tIns="409036" rIns="311646" bIns="876505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 smtClean="0"/>
              <a:t>Behave</a:t>
            </a:r>
          </a:p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i="1" dirty="0" smtClean="0"/>
              <a:t>Courage</a:t>
            </a:r>
            <a:endParaRPr lang="en-US" sz="1600" i="1" dirty="0"/>
          </a:p>
        </p:txBody>
      </p:sp>
      <p:sp>
        <p:nvSpPr>
          <p:cNvPr id="13" name="Freeform 12"/>
          <p:cNvSpPr/>
          <p:nvPr/>
        </p:nvSpPr>
        <p:spPr>
          <a:xfrm>
            <a:off x="5732619" y="3082230"/>
            <a:ext cx="2337346" cy="2337346"/>
          </a:xfrm>
          <a:custGeom>
            <a:avLst/>
            <a:gdLst>
              <a:gd name="connsiteX0" fmla="*/ 0 w 2337346"/>
              <a:gd name="connsiteY0" fmla="*/ 1168673 h 2337346"/>
              <a:gd name="connsiteX1" fmla="*/ 1168673 w 2337346"/>
              <a:gd name="connsiteY1" fmla="*/ 0 h 2337346"/>
              <a:gd name="connsiteX2" fmla="*/ 2337346 w 2337346"/>
              <a:gd name="connsiteY2" fmla="*/ 1168673 h 2337346"/>
              <a:gd name="connsiteX3" fmla="*/ 1168673 w 2337346"/>
              <a:gd name="connsiteY3" fmla="*/ 2337346 h 2337346"/>
              <a:gd name="connsiteX4" fmla="*/ 0 w 2337346"/>
              <a:gd name="connsiteY4" fmla="*/ 1168673 h 23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346" h="2337346">
                <a:moveTo>
                  <a:pt x="0" y="1168673"/>
                </a:moveTo>
                <a:cubicBezTo>
                  <a:pt x="0" y="523233"/>
                  <a:pt x="523233" y="0"/>
                  <a:pt x="1168673" y="0"/>
                </a:cubicBezTo>
                <a:cubicBezTo>
                  <a:pt x="1814113" y="0"/>
                  <a:pt x="2337346" y="523233"/>
                  <a:pt x="2337346" y="1168673"/>
                </a:cubicBezTo>
                <a:cubicBezTo>
                  <a:pt x="2337346" y="1814113"/>
                  <a:pt x="1814113" y="2337346"/>
                  <a:pt x="1168673" y="2337346"/>
                </a:cubicBezTo>
                <a:cubicBezTo>
                  <a:pt x="523233" y="2337346"/>
                  <a:pt x="0" y="1814113"/>
                  <a:pt x="0" y="1168673"/>
                </a:cubicBezTo>
                <a:close/>
              </a:path>
            </a:pathLst>
          </a:custGeom>
          <a:solidFill>
            <a:srgbClr val="9BBB59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57200" tIns="914400" rIns="0" bIns="548640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 smtClean="0"/>
              <a:t>Reinforce</a:t>
            </a:r>
          </a:p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i="1" dirty="0" smtClean="0"/>
              <a:t>Love</a:t>
            </a:r>
            <a:endParaRPr lang="en-US" sz="2800" i="1" dirty="0"/>
          </a:p>
        </p:txBody>
      </p:sp>
      <p:sp>
        <p:nvSpPr>
          <p:cNvPr id="14" name="Freeform 13"/>
          <p:cNvSpPr/>
          <p:nvPr/>
        </p:nvSpPr>
        <p:spPr>
          <a:xfrm>
            <a:off x="4045834" y="3082230"/>
            <a:ext cx="2337346" cy="2337346"/>
          </a:xfrm>
          <a:custGeom>
            <a:avLst/>
            <a:gdLst>
              <a:gd name="connsiteX0" fmla="*/ 0 w 2337346"/>
              <a:gd name="connsiteY0" fmla="*/ 1168673 h 2337346"/>
              <a:gd name="connsiteX1" fmla="*/ 1168673 w 2337346"/>
              <a:gd name="connsiteY1" fmla="*/ 0 h 2337346"/>
              <a:gd name="connsiteX2" fmla="*/ 2337346 w 2337346"/>
              <a:gd name="connsiteY2" fmla="*/ 1168673 h 2337346"/>
              <a:gd name="connsiteX3" fmla="*/ 1168673 w 2337346"/>
              <a:gd name="connsiteY3" fmla="*/ 2337346 h 2337346"/>
              <a:gd name="connsiteX4" fmla="*/ 0 w 2337346"/>
              <a:gd name="connsiteY4" fmla="*/ 1168673 h 23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346" h="2337346">
                <a:moveTo>
                  <a:pt x="0" y="1168673"/>
                </a:moveTo>
                <a:cubicBezTo>
                  <a:pt x="0" y="523233"/>
                  <a:pt x="523233" y="0"/>
                  <a:pt x="1168673" y="0"/>
                </a:cubicBezTo>
                <a:cubicBezTo>
                  <a:pt x="1814113" y="0"/>
                  <a:pt x="2337346" y="523233"/>
                  <a:pt x="2337346" y="1168673"/>
                </a:cubicBezTo>
                <a:cubicBezTo>
                  <a:pt x="2337346" y="1814113"/>
                  <a:pt x="1814113" y="2337346"/>
                  <a:pt x="1168673" y="2337346"/>
                </a:cubicBezTo>
                <a:cubicBezTo>
                  <a:pt x="523233" y="2337346"/>
                  <a:pt x="0" y="1814113"/>
                  <a:pt x="0" y="1168673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20100" tIns="603814" rIns="714839" bIns="447992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dirty="0"/>
              <a:t>Evoke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790700" y="1039294"/>
            <a:ext cx="2667000" cy="2286000"/>
          </a:xfrm>
          <a:prstGeom prst="wedgeRoundRectCallout">
            <a:avLst>
              <a:gd name="adj1" fmla="val 60152"/>
              <a:gd name="adj2" fmla="val 75328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Tell me something you like about </a:t>
            </a:r>
            <a:r>
              <a:rPr lang="en-US" sz="2000" dirty="0" smtClean="0">
                <a:solidFill>
                  <a:schemeClr val="tx1"/>
                </a:solidFill>
              </a:rPr>
              <a:t>me.  </a:t>
            </a:r>
            <a:r>
              <a:rPr lang="en-US" sz="2000" dirty="0">
                <a:solidFill>
                  <a:schemeClr val="tx1"/>
                </a:solidFill>
              </a:rPr>
              <a:t>Have it be something you wouldn’t normally tell someone you just met.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7658100" y="1039294"/>
            <a:ext cx="2667000" cy="2286000"/>
          </a:xfrm>
          <a:prstGeom prst="wedgeRoundRectCallout">
            <a:avLst>
              <a:gd name="adj1" fmla="val -55710"/>
              <a:gd name="adj2" fmla="val 76018"/>
              <a:gd name="adj3" fmla="val 16667"/>
            </a:avLst>
          </a:prstGeom>
          <a:solidFill>
            <a:srgbClr val="9BBB5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This is nice to hear. I feel warm knowing you can trust me right know.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4610100" y="838200"/>
            <a:ext cx="2692674" cy="658294"/>
          </a:xfrm>
          <a:prstGeom prst="wedgeRoundRectCallout">
            <a:avLst>
              <a:gd name="adj1" fmla="val -20248"/>
              <a:gd name="adj2" fmla="val 74475"/>
              <a:gd name="adj3" fmla="val 16667"/>
            </a:avLst>
          </a:prstGeom>
          <a:solidFill>
            <a:srgbClr val="00B0F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Self disclosure</a:t>
            </a:r>
          </a:p>
        </p:txBody>
      </p:sp>
      <p:sp>
        <p:nvSpPr>
          <p:cNvPr id="18" name="Curved Down Arrow 17"/>
          <p:cNvSpPr/>
          <p:nvPr/>
        </p:nvSpPr>
        <p:spPr>
          <a:xfrm rot="10800000">
            <a:off x="4682427" y="4897464"/>
            <a:ext cx="2400300" cy="666427"/>
          </a:xfrm>
          <a:prstGeom prst="curvedDownArrow">
            <a:avLst>
              <a:gd name="adj1" fmla="val 25000"/>
              <a:gd name="adj2" fmla="val 13439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56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0"/>
  <p:tag name="ELAPSEDTIME" val="67.5"/>
  <p:tag name="ARTICULATE_SLIDE_NAV" val="8"/>
  <p:tag name="ARTICULATE_SLIDE_GUID" val="ad4ddd06-0925-40b2-a0ff-04a82ea0e0fa"/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0"/>
  <p:tag name="ELAPSEDTIME" val="67.5"/>
  <p:tag name="ARTICULATE_SLIDE_NAV" val="8"/>
  <p:tag name="ARTICULATE_SLIDE_GUID" val="ad4ddd06-0925-40b2-a0ff-04a82ea0e0fa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0"/>
  <p:tag name="ELAPSEDTIME" val="67.5"/>
  <p:tag name="ARTICULATE_SLIDE_NAV" val="8"/>
  <p:tag name="ARTICULATE_SLIDE_GUID" val="ad4ddd06-0925-40b2-a0ff-04a82ea0e0fa"/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0"/>
  <p:tag name="ELAPSEDTIME" val="67.5"/>
  <p:tag name="ARTICULATE_SLIDE_NAV" val="8"/>
  <p:tag name="ARTICULATE_SLIDE_GUID" val="ad4ddd06-0925-40b2-a0ff-04a82ea0e0fa"/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924</Words>
  <Application>Microsoft Office PowerPoint</Application>
  <PresentationFormat>Custom</PresentationFormat>
  <Paragraphs>238</Paragraphs>
  <Slides>32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Awareness, Courage, Love and Social Connection: A Laboratory-Based Component Process Study       </vt:lpstr>
      <vt:lpstr>Introduction and Background</vt:lpstr>
      <vt:lpstr>Introduction and Background What is FAP?</vt:lpstr>
      <vt:lpstr>Reis and Shaver (1988)</vt:lpstr>
      <vt:lpstr>Reis and Shaver (1988)</vt:lpstr>
      <vt:lpstr>Reis and Shaver (1988)</vt:lpstr>
      <vt:lpstr>PowerPoint Presentation</vt:lpstr>
      <vt:lpstr>Research Design</vt:lpstr>
      <vt:lpstr>Intimacy Generating Protocol</vt:lpstr>
      <vt:lpstr>Intimacy Generating Protocol</vt:lpstr>
      <vt:lpstr>Study 1</vt:lpstr>
      <vt:lpstr>Study 2</vt:lpstr>
      <vt:lpstr>Hypothesis</vt:lpstr>
      <vt:lpstr>Hypothesis</vt:lpstr>
      <vt:lpstr>PowerPoint Presentation</vt:lpstr>
      <vt:lpstr>PowerPoint Presentation</vt:lpstr>
      <vt:lpstr>PowerPoint Presentation</vt:lpstr>
      <vt:lpstr>Methods</vt:lpstr>
      <vt:lpstr>Methods</vt:lpstr>
      <vt:lpstr>PowerPoint Presentation</vt:lpstr>
      <vt:lpstr>RIS6</vt:lpstr>
      <vt:lpstr>Inclusion of Other in the Self Scale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2014-06-25T16:03:46Z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  <property fmtid="{D5CDD505-2E9C-101B-9397-08002B2CF9AE}" pid="3" name="ArticulateGUID">
    <vt:lpwstr>151548BB-ABE4-4AD5-A541-841D9A21769E</vt:lpwstr>
  </property>
  <property fmtid="{D5CDD505-2E9C-101B-9397-08002B2CF9AE}" pid="4" name="ArticulatePath">
    <vt:lpwstr>Haworth Masters Thesis</vt:lpwstr>
  </property>
</Properties>
</file>